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7"/>
  </p:notesMasterIdLst>
  <p:sldIdLst>
    <p:sldId id="285" r:id="rId2"/>
    <p:sldId id="704" r:id="rId3"/>
    <p:sldId id="703" r:id="rId4"/>
    <p:sldId id="708" r:id="rId5"/>
    <p:sldId id="709" r:id="rId6"/>
    <p:sldId id="710" r:id="rId7"/>
    <p:sldId id="711" r:id="rId8"/>
    <p:sldId id="724" r:id="rId9"/>
    <p:sldId id="713" r:id="rId10"/>
    <p:sldId id="725" r:id="rId11"/>
    <p:sldId id="719" r:id="rId12"/>
    <p:sldId id="726" r:id="rId13"/>
    <p:sldId id="712" r:id="rId14"/>
    <p:sldId id="715" r:id="rId15"/>
    <p:sldId id="714" r:id="rId16"/>
    <p:sldId id="716" r:id="rId17"/>
    <p:sldId id="730" r:id="rId18"/>
    <p:sldId id="731" r:id="rId19"/>
    <p:sldId id="732" r:id="rId20"/>
    <p:sldId id="718" r:id="rId21"/>
    <p:sldId id="720" r:id="rId22"/>
    <p:sldId id="721" r:id="rId23"/>
    <p:sldId id="874" r:id="rId24"/>
    <p:sldId id="875" r:id="rId25"/>
    <p:sldId id="876" r:id="rId26"/>
    <p:sldId id="877" r:id="rId27"/>
    <p:sldId id="878" r:id="rId28"/>
    <p:sldId id="879" r:id="rId29"/>
    <p:sldId id="880" r:id="rId30"/>
    <p:sldId id="881" r:id="rId31"/>
    <p:sldId id="882" r:id="rId32"/>
    <p:sldId id="696" r:id="rId33"/>
    <p:sldId id="697" r:id="rId34"/>
    <p:sldId id="698" r:id="rId35"/>
    <p:sldId id="695" r:id="rId36"/>
    <p:sldId id="699" r:id="rId37"/>
    <p:sldId id="871" r:id="rId38"/>
    <p:sldId id="872" r:id="rId39"/>
    <p:sldId id="701" r:id="rId40"/>
    <p:sldId id="700" r:id="rId41"/>
    <p:sldId id="768" r:id="rId42"/>
    <p:sldId id="769" r:id="rId43"/>
    <p:sldId id="890" r:id="rId44"/>
    <p:sldId id="891" r:id="rId45"/>
    <p:sldId id="892" r:id="rId46"/>
    <p:sldId id="893" r:id="rId47"/>
    <p:sldId id="894" r:id="rId48"/>
    <p:sldId id="895" r:id="rId49"/>
    <p:sldId id="873" r:id="rId50"/>
    <p:sldId id="354" r:id="rId51"/>
    <p:sldId id="883" r:id="rId52"/>
    <p:sldId id="884" r:id="rId53"/>
    <p:sldId id="885" r:id="rId54"/>
    <p:sldId id="886" r:id="rId55"/>
    <p:sldId id="887" r:id="rId56"/>
    <p:sldId id="888" r:id="rId57"/>
    <p:sldId id="889" r:id="rId58"/>
    <p:sldId id="355" r:id="rId59"/>
    <p:sldId id="356" r:id="rId60"/>
    <p:sldId id="357" r:id="rId61"/>
    <p:sldId id="358" r:id="rId62"/>
    <p:sldId id="360" r:id="rId63"/>
    <p:sldId id="363" r:id="rId64"/>
    <p:sldId id="364" r:id="rId65"/>
    <p:sldId id="365" r:id="rId66"/>
    <p:sldId id="854" r:id="rId67"/>
    <p:sldId id="366" r:id="rId68"/>
    <p:sldId id="367" r:id="rId69"/>
    <p:sldId id="378" r:id="rId70"/>
    <p:sldId id="742" r:id="rId71"/>
    <p:sldId id="866" r:id="rId72"/>
    <p:sldId id="867" r:id="rId73"/>
    <p:sldId id="898" r:id="rId74"/>
    <p:sldId id="868" r:id="rId75"/>
    <p:sldId id="869" r:id="rId76"/>
    <p:sldId id="870" r:id="rId77"/>
    <p:sldId id="896" r:id="rId78"/>
    <p:sldId id="897" r:id="rId79"/>
    <p:sldId id="743" r:id="rId80"/>
    <p:sldId id="865" r:id="rId81"/>
    <p:sldId id="857" r:id="rId82"/>
    <p:sldId id="861" r:id="rId83"/>
    <p:sldId id="860" r:id="rId84"/>
    <p:sldId id="863" r:id="rId85"/>
    <p:sldId id="864" r:id="rId86"/>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1749"/>
    <a:srgbClr val="00FFFF"/>
    <a:srgbClr val="00FF00"/>
    <a:srgbClr val="E9EEF8"/>
    <a:srgbClr val="D0DCF1"/>
    <a:srgbClr val="D0F0F1"/>
    <a:srgbClr val="0000FF"/>
    <a:srgbClr val="333399"/>
    <a:srgbClr val="F84628"/>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1" autoAdjust="0"/>
    <p:restoredTop sz="84119" autoAdjust="0"/>
  </p:normalViewPr>
  <p:slideViewPr>
    <p:cSldViewPr>
      <p:cViewPr>
        <p:scale>
          <a:sx n="101" d="100"/>
          <a:sy n="101" d="100"/>
        </p:scale>
        <p:origin x="-114" y="-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7195"/>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3.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4.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8.wmf"/><Relationship Id="rId1" Type="http://schemas.openxmlformats.org/officeDocument/2006/relationships/image" Target="../media/image17.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 Id="rId4" Type="http://schemas.openxmlformats.org/officeDocument/2006/relationships/image" Target="../media/image2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2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1.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37.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39.wmf"/><Relationship Id="rId1" Type="http://schemas.openxmlformats.org/officeDocument/2006/relationships/image" Target="../media/image3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4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43.w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5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1366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33574429-19BD-4099-B05A-0037F51C25F9}" type="slidenum">
              <a:rPr lang="zh-CN" altLang="en-US"/>
              <a:pPr>
                <a:defRPr/>
              </a:pPr>
              <a:t>‹#›</a:t>
            </a:fld>
            <a:endParaRPr lang="en-US" altLang="zh-CN"/>
          </a:p>
        </p:txBody>
      </p:sp>
    </p:spTree>
    <p:extLst>
      <p:ext uri="{BB962C8B-B14F-4D97-AF65-F5344CB8AC3E}">
        <p14:creationId xmlns:p14="http://schemas.microsoft.com/office/powerpoint/2010/main" val="142051314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82333B05-C5CA-4C98-91FE-0FCF70C418D1}" type="slidenum">
              <a:rPr lang="zh-CN" altLang="en-US" smtClean="0">
                <a:latin typeface="Arial" pitchFamily="34" charset="0"/>
              </a:rPr>
              <a:pPr>
                <a:defRPr/>
              </a:pPr>
              <a:t>1</a:t>
            </a:fld>
            <a:endParaRPr lang="en-US" altLang="zh-CN" smtClean="0">
              <a:latin typeface="Arial" pitchFamily="34" charset="0"/>
            </a:endParaRPr>
          </a:p>
        </p:txBody>
      </p:sp>
      <p:sp>
        <p:nvSpPr>
          <p:cNvPr id="114691" name="Rectangle 2"/>
          <p:cNvSpPr>
            <a:spLocks noGrp="1" noRot="1" noChangeAspect="1" noChangeArrowheads="1" noTextEdit="1"/>
          </p:cNvSpPr>
          <p:nvPr>
            <p:ph type="sldImg"/>
          </p:nvPr>
        </p:nvSpPr>
        <p:spPr>
          <a:ln/>
        </p:spPr>
      </p:sp>
      <p:sp>
        <p:nvSpPr>
          <p:cNvPr id="114692" name="Rectangle 3"/>
          <p:cNvSpPr>
            <a:spLocks noGrp="1" noChangeArrowheads="1"/>
          </p:cNvSpPr>
          <p:nvPr>
            <p:ph type="body" idx="1"/>
          </p:nvPr>
        </p:nvSpPr>
        <p:spPr>
          <a:noFill/>
          <a:ln/>
        </p:spPr>
        <p:txBody>
          <a:bodyPr/>
          <a:lstStyle/>
          <a:p>
            <a:pPr eaLnBrk="1" hangingPunct="1"/>
            <a:endParaRPr lang="zh-CN" altLang="en-US" dirty="0"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幻灯片图像占位符 1"/>
          <p:cNvSpPr>
            <a:spLocks noGrp="1" noRot="1" noChangeAspect="1" noTextEdit="1"/>
          </p:cNvSpPr>
          <p:nvPr>
            <p:ph type="sldImg"/>
          </p:nvPr>
        </p:nvSpPr>
        <p:spPr>
          <a:ln/>
        </p:spPr>
      </p:sp>
      <p:sp>
        <p:nvSpPr>
          <p:cNvPr id="117763" name="备注占位符 2"/>
          <p:cNvSpPr>
            <a:spLocks noGrp="1"/>
          </p:cNvSpPr>
          <p:nvPr>
            <p:ph type="body" idx="1"/>
          </p:nvPr>
        </p:nvSpPr>
        <p:spPr>
          <a:noFill/>
          <a:ln/>
        </p:spPr>
        <p:txBody>
          <a:bodyPr/>
          <a:lstStyle/>
          <a:p>
            <a:r>
              <a:rPr lang="en-US" altLang="zh-CN" smtClean="0"/>
              <a:t>R=13.5</a:t>
            </a:r>
            <a:r>
              <a:rPr lang="zh-CN" altLang="en-US" smtClean="0"/>
              <a:t>*</a:t>
            </a:r>
            <a:r>
              <a:rPr lang="en-US" altLang="zh-CN" smtClean="0"/>
              <a:t>8+6.75</a:t>
            </a:r>
            <a:r>
              <a:rPr lang="zh-CN" altLang="en-US" smtClean="0"/>
              <a:t>*</a:t>
            </a:r>
            <a:r>
              <a:rPr lang="en-US" altLang="zh-CN" smtClean="0"/>
              <a:t>8+6.75</a:t>
            </a:r>
            <a:r>
              <a:rPr lang="zh-CN" altLang="en-US" smtClean="0"/>
              <a:t>*</a:t>
            </a:r>
            <a:r>
              <a:rPr lang="en-US" altLang="zh-CN" smtClean="0"/>
              <a:t>8=216Mb/s</a:t>
            </a:r>
          </a:p>
          <a:p>
            <a:r>
              <a:rPr lang="en-US" altLang="zh-CN" smtClean="0"/>
              <a:t>CD</a:t>
            </a:r>
            <a:r>
              <a:rPr lang="zh-CN" altLang="en-US" smtClean="0"/>
              <a:t>采样频率</a:t>
            </a:r>
            <a:r>
              <a:rPr lang="en-US" altLang="zh-CN" smtClean="0"/>
              <a:t>44.1KHz</a:t>
            </a:r>
            <a:r>
              <a:rPr lang="zh-CN" altLang="en-US" smtClean="0"/>
              <a:t>，量化位数</a:t>
            </a:r>
            <a:r>
              <a:rPr lang="en-US" altLang="zh-CN" smtClean="0"/>
              <a:t>16bit</a:t>
            </a:r>
            <a:r>
              <a:rPr lang="zh-CN" altLang="en-US" smtClean="0"/>
              <a:t>，立体声</a:t>
            </a:r>
          </a:p>
        </p:txBody>
      </p:sp>
      <p:sp>
        <p:nvSpPr>
          <p:cNvPr id="4" name="灯片编号占位符 3"/>
          <p:cNvSpPr>
            <a:spLocks noGrp="1"/>
          </p:cNvSpPr>
          <p:nvPr>
            <p:ph type="sldNum" sz="quarter" idx="5"/>
          </p:nvPr>
        </p:nvSpPr>
        <p:spPr/>
        <p:txBody>
          <a:bodyPr/>
          <a:lstStyle/>
          <a:p>
            <a:pPr>
              <a:defRPr/>
            </a:pPr>
            <a:fld id="{484575FC-FC2A-40FF-9BDA-15F09BEF81E4}" type="slidenum">
              <a:rPr lang="zh-CN" altLang="en-US" smtClean="0"/>
              <a:pPr>
                <a:defRPr/>
              </a:pPr>
              <a:t>62</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dirty="0" smtClean="0"/>
              <a:t>P</a:t>
            </a:r>
            <a:r>
              <a:rPr lang="zh-CN" altLang="en-US" dirty="0" smtClean="0"/>
              <a:t>代表英文单词</a:t>
            </a:r>
            <a:r>
              <a:rPr lang="en-US" dirty="0" smtClean="0"/>
              <a:t>Progressive(</a:t>
            </a:r>
            <a:r>
              <a:rPr lang="zh-CN" altLang="en-US" dirty="0" smtClean="0"/>
              <a:t>逐行</a:t>
            </a:r>
            <a:r>
              <a:rPr lang="en-US" altLang="zh-CN" dirty="0" smtClean="0"/>
              <a:t>)</a:t>
            </a:r>
            <a:r>
              <a:rPr lang="zh-CN" altLang="en-US" dirty="0" smtClean="0"/>
              <a:t>，而</a:t>
            </a:r>
            <a:r>
              <a:rPr lang="en-US" dirty="0" err="1" smtClean="0"/>
              <a:t>i</a:t>
            </a:r>
            <a:r>
              <a:rPr lang="zh-CN" altLang="en-US" dirty="0" smtClean="0"/>
              <a:t>则是</a:t>
            </a:r>
            <a:r>
              <a:rPr lang="en-US" dirty="0" smtClean="0"/>
              <a:t>Interlaced(</a:t>
            </a:r>
            <a:r>
              <a:rPr lang="zh-CN" altLang="en-US" dirty="0" smtClean="0"/>
              <a:t>隔行</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70</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对高清晰度电视，其画面可提供相当于</a:t>
            </a:r>
            <a:r>
              <a:rPr lang="en-US" altLang="zh-CN" dirty="0" smtClean="0"/>
              <a:t>SDTV</a:t>
            </a:r>
            <a:r>
              <a:rPr lang="zh-CN" altLang="en-US" dirty="0" smtClean="0"/>
              <a:t>画面</a:t>
            </a:r>
            <a:r>
              <a:rPr lang="en-US" altLang="zh-CN" dirty="0" smtClean="0"/>
              <a:t>5</a:t>
            </a:r>
            <a:r>
              <a:rPr lang="zh-CN" altLang="en-US" dirty="0" smtClean="0"/>
              <a:t>倍多的信息量，因此，</a:t>
            </a:r>
            <a:r>
              <a:rPr lang="en-US" altLang="zh-CN" dirty="0" smtClean="0"/>
              <a:t>HDTV</a:t>
            </a:r>
            <a:r>
              <a:rPr lang="zh-CN" altLang="en-US" dirty="0" smtClean="0"/>
              <a:t>具有更高的图像分辨率，它的清晰度是目前模拟电视画面清晰度的</a:t>
            </a:r>
            <a:r>
              <a:rPr lang="en-US" altLang="zh-CN" dirty="0" smtClean="0"/>
              <a:t>2</a:t>
            </a:r>
            <a:r>
              <a:rPr lang="zh-CN" altLang="en-US" dirty="0" smtClean="0"/>
              <a:t>～</a:t>
            </a:r>
            <a:r>
              <a:rPr lang="en-US" altLang="zh-CN" dirty="0" smtClean="0"/>
              <a:t>3</a:t>
            </a:r>
            <a:r>
              <a:rPr lang="zh-CN" altLang="en-US" dirty="0" smtClean="0"/>
              <a:t>倍。</a:t>
            </a:r>
            <a:endParaRPr lang="en-US" altLang="zh-CN" dirty="0" smtClean="0"/>
          </a:p>
          <a:p>
            <a:r>
              <a:rPr lang="zh-CN" altLang="en-US" dirty="0" smtClean="0"/>
              <a:t>模拟电视只有一路伴音，经过电路处理后可转换成立体声。</a:t>
            </a:r>
            <a:r>
              <a:rPr lang="en-US" altLang="zh-CN" dirty="0" smtClean="0"/>
              <a:t>SDTV</a:t>
            </a:r>
            <a:r>
              <a:rPr lang="zh-CN" altLang="en-US" dirty="0" smtClean="0"/>
              <a:t>有两路数字伴音，具有</a:t>
            </a:r>
            <a:r>
              <a:rPr lang="en-US" altLang="zh-CN" dirty="0" smtClean="0"/>
              <a:t>CD</a:t>
            </a:r>
            <a:r>
              <a:rPr lang="zh-CN" altLang="en-US" dirty="0" smtClean="0"/>
              <a:t>级的音质；</a:t>
            </a:r>
            <a:r>
              <a:rPr lang="en-US" altLang="zh-CN" dirty="0" smtClean="0"/>
              <a:t>HDTV</a:t>
            </a:r>
            <a:r>
              <a:rPr lang="zh-CN" altLang="en-US" dirty="0" smtClean="0"/>
              <a:t>则有多路数字伴音（杜比</a:t>
            </a:r>
            <a:r>
              <a:rPr lang="en-US" altLang="zh-CN" dirty="0" smtClean="0"/>
              <a:t>5.1</a:t>
            </a:r>
            <a:r>
              <a:rPr lang="zh-CN" altLang="en-US" dirty="0" smtClean="0"/>
              <a:t>声道），除了音质好之外，还具有真正的环绕立体声效果。</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数字信号在记录</a:t>
            </a:r>
            <a:r>
              <a:rPr lang="en-US" altLang="zh-CN" sz="1200" dirty="0" smtClean="0">
                <a:effectLst>
                  <a:outerShdw blurRad="38100" dist="38100" dir="2700000" algn="tl">
                    <a:srgbClr val="000000"/>
                  </a:outerShdw>
                </a:effectLst>
              </a:rPr>
              <a:t>/</a:t>
            </a:r>
            <a:r>
              <a:rPr lang="zh-CN" altLang="en-US" sz="1200" dirty="0" smtClean="0">
                <a:effectLst>
                  <a:outerShdw blurRad="38100" dist="38100" dir="2700000" algn="tl">
                    <a:srgbClr val="000000"/>
                  </a:outerShdw>
                </a:effectLst>
              </a:rPr>
              <a:t>重放、信号传输和处理等过程中不会引起信号劣化， 通过整形和纠错编码等技术可将数字信号有效还原，收端图像质量与发端基本一致</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以视频编码比特率为</a:t>
            </a:r>
            <a:r>
              <a:rPr lang="en-US" altLang="zh-CN" sz="1200" dirty="0" smtClean="0">
                <a:effectLst>
                  <a:outerShdw blurRad="38100" dist="38100" dir="2700000" algn="tl">
                    <a:srgbClr val="000000"/>
                  </a:outerShdw>
                </a:effectLst>
              </a:rPr>
              <a:t>4</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5Mb</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s</a:t>
            </a:r>
            <a:r>
              <a:rPr lang="zh-CN" altLang="en-US" sz="1200" dirty="0" smtClean="0">
                <a:effectLst>
                  <a:outerShdw blurRad="38100" dist="38100" dir="2700000" algn="tl">
                    <a:srgbClr val="000000"/>
                  </a:outerShdw>
                </a:effectLst>
              </a:rPr>
              <a:t>的数字信号，传输到用户清晰度提到</a:t>
            </a:r>
            <a:r>
              <a:rPr lang="en-US" altLang="zh-CN" sz="1200" dirty="0" smtClean="0">
                <a:effectLst>
                  <a:outerShdw blurRad="38100" dist="38100" dir="2700000" algn="tl">
                    <a:srgbClr val="000000"/>
                  </a:outerShdw>
                </a:effectLst>
              </a:rPr>
              <a:t>480</a:t>
            </a:r>
            <a:r>
              <a:rPr lang="zh-CN" altLang="en-US" sz="1200" dirty="0" smtClean="0">
                <a:effectLst>
                  <a:outerShdw blurRad="38100" dist="38100" dir="2700000" algn="tl">
                    <a:srgbClr val="000000"/>
                  </a:outerShdw>
                </a:effectLst>
              </a:rPr>
              <a:t>线，主观评价约</a:t>
            </a:r>
            <a:r>
              <a:rPr lang="en-US" altLang="zh-CN" sz="1200" dirty="0" smtClean="0">
                <a:effectLst>
                  <a:outerShdw blurRad="38100" dist="38100" dir="2700000" algn="tl">
                    <a:srgbClr val="000000"/>
                  </a:outerShdw>
                </a:effectLst>
              </a:rPr>
              <a:t>4.3</a:t>
            </a:r>
            <a:r>
              <a:rPr lang="zh-CN" altLang="en-US" sz="1200" dirty="0" smtClean="0">
                <a:effectLst>
                  <a:outerShdw blurRad="38100" dist="38100" dir="2700000" algn="tl">
                    <a:srgbClr val="000000"/>
                  </a:outerShdw>
                </a:effectLst>
              </a:rPr>
              <a:t>分。而模拟信号只有</a:t>
            </a:r>
            <a:r>
              <a:rPr lang="en-US" altLang="zh-CN" sz="1200" dirty="0" smtClean="0">
                <a:effectLst>
                  <a:outerShdw blurRad="38100" dist="38100" dir="2700000" algn="tl">
                    <a:srgbClr val="000000"/>
                  </a:outerShdw>
                </a:effectLst>
              </a:rPr>
              <a:t>3</a:t>
            </a:r>
            <a:r>
              <a:rPr lang="zh-CN" altLang="en-US" sz="1200" dirty="0" smtClean="0">
                <a:effectLst>
                  <a:outerShdw blurRad="38100" dist="38100" dir="2700000" algn="tl">
                    <a:srgbClr val="000000"/>
                  </a:outerShdw>
                </a:effectLst>
              </a:rPr>
              <a:t>分左右。（模拟电视经电视中心、微波、卫星、发射机和接收机各环节后为五级质量制评定为</a:t>
            </a:r>
            <a:r>
              <a:rPr lang="en-US" altLang="zh-CN" sz="1200" dirty="0" smtClean="0">
                <a:effectLst>
                  <a:outerShdw blurRad="38100" dist="38100" dir="2700000" algn="tl">
                    <a:srgbClr val="000000"/>
                  </a:outerShdw>
                </a:effectLst>
              </a:rPr>
              <a:t>3.25</a:t>
            </a:r>
            <a:r>
              <a:rPr lang="zh-CN" altLang="en-US" sz="1200" dirty="0" smtClean="0">
                <a:effectLst>
                  <a:outerShdw blurRad="38100" dist="38100" dir="2700000" algn="tl">
                    <a:srgbClr val="000000"/>
                  </a:outerShdw>
                </a:effectLst>
              </a:rPr>
              <a:t>级）</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有线电视数字化，节目容量大大提高。如</a:t>
            </a:r>
            <a:r>
              <a:rPr lang="en-US" altLang="zh-CN" sz="1200" dirty="0" smtClean="0">
                <a:effectLst>
                  <a:outerShdw blurRad="38100" dist="38100" dir="2700000" algn="tl">
                    <a:srgbClr val="000000"/>
                  </a:outerShdw>
                </a:effectLst>
              </a:rPr>
              <a:t>1</a:t>
            </a:r>
            <a:r>
              <a:rPr lang="zh-CN" altLang="en-US" sz="1200" dirty="0" smtClean="0">
                <a:effectLst>
                  <a:outerShdw blurRad="38100" dist="38100" dir="2700000" algn="tl">
                    <a:srgbClr val="000000"/>
                  </a:outerShdw>
                </a:effectLst>
              </a:rPr>
              <a:t>个</a:t>
            </a:r>
            <a:r>
              <a:rPr lang="en-US" altLang="zh-CN" sz="1200" dirty="0" smtClean="0">
                <a:effectLst>
                  <a:outerShdw blurRad="38100" dist="38100" dir="2700000" algn="tl">
                    <a:srgbClr val="000000"/>
                  </a:outerShdw>
                </a:effectLst>
              </a:rPr>
              <a:t>8MHz</a:t>
            </a:r>
            <a:r>
              <a:rPr lang="zh-CN" altLang="en-US" sz="1200" dirty="0" smtClean="0">
                <a:effectLst>
                  <a:outerShdw blurRad="38100" dist="38100" dir="2700000" algn="tl">
                    <a:srgbClr val="000000"/>
                  </a:outerShdw>
                </a:effectLst>
              </a:rPr>
              <a:t>模拟频道可以传</a:t>
            </a:r>
            <a:r>
              <a:rPr lang="en-US" altLang="zh-CN" sz="1200" dirty="0" smtClean="0">
                <a:effectLst>
                  <a:outerShdw blurRad="38100" dist="38100" dir="2700000" algn="tl">
                    <a:srgbClr val="000000"/>
                  </a:outerShdw>
                </a:effectLst>
              </a:rPr>
              <a:t>6</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10</a:t>
            </a:r>
            <a:r>
              <a:rPr lang="zh-CN" altLang="en-US" sz="1200" dirty="0" smtClean="0">
                <a:effectLst>
                  <a:outerShdw blurRad="38100" dist="38100" dir="2700000" algn="tl">
                    <a:srgbClr val="000000"/>
                  </a:outerShdw>
                </a:effectLst>
              </a:rPr>
              <a:t>套数字电视节目。</a:t>
            </a:r>
            <a:r>
              <a:rPr lang="en-US" altLang="zh-CN" sz="1200" dirty="0" smtClean="0">
                <a:effectLst>
                  <a:outerShdw blurRad="38100" dist="38100" dir="2700000" algn="tl">
                    <a:srgbClr val="000000"/>
                  </a:outerShdw>
                </a:effectLst>
              </a:rPr>
              <a:t>500 MHz</a:t>
            </a:r>
            <a:r>
              <a:rPr lang="zh-CN" altLang="en-US" sz="1200" dirty="0" smtClean="0">
                <a:effectLst>
                  <a:outerShdw blurRad="38100" dist="38100" dir="2700000" algn="tl">
                    <a:srgbClr val="000000"/>
                  </a:outerShdw>
                </a:effectLst>
              </a:rPr>
              <a:t>带宽内可以传</a:t>
            </a:r>
            <a:r>
              <a:rPr lang="en-US" altLang="zh-CN" sz="1200" dirty="0" smtClean="0">
                <a:effectLst>
                  <a:outerShdw blurRad="38100" dist="38100" dir="2700000" algn="tl">
                    <a:srgbClr val="000000"/>
                  </a:outerShdw>
                </a:effectLst>
              </a:rPr>
              <a:t>380</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630</a:t>
            </a:r>
            <a:r>
              <a:rPr lang="zh-CN" altLang="en-US" sz="1200" dirty="0" smtClean="0">
                <a:effectLst>
                  <a:outerShdw blurRad="38100" dist="38100" dir="2700000" algn="tl">
                    <a:srgbClr val="000000"/>
                  </a:outerShdw>
                </a:effectLst>
              </a:rPr>
              <a:t>套节目。</a:t>
            </a:r>
            <a:r>
              <a:rPr lang="en-US" altLang="zh-CN" sz="1200" dirty="0" smtClean="0">
                <a:effectLst>
                  <a:outerShdw blurRad="38100" dist="38100" dir="2700000" algn="tl">
                    <a:srgbClr val="000000"/>
                  </a:outerShdw>
                </a:effectLst>
              </a:rPr>
              <a:t>HFC</a:t>
            </a:r>
            <a:r>
              <a:rPr lang="zh-CN" altLang="en-US" sz="1200" dirty="0" smtClean="0">
                <a:effectLst>
                  <a:outerShdw blurRad="38100" dist="38100" dir="2700000" algn="tl">
                    <a:srgbClr val="000000"/>
                  </a:outerShdw>
                </a:effectLst>
              </a:rPr>
              <a:t>网络改造</a:t>
            </a:r>
            <a:r>
              <a:rPr lang="en-US" altLang="zh-CN" sz="1200" dirty="0" smtClean="0">
                <a:effectLst>
                  <a:outerShdw blurRad="38100" dist="38100" dir="2700000" algn="tl">
                    <a:srgbClr val="000000"/>
                  </a:outerShdw>
                </a:effectLst>
              </a:rPr>
              <a:t>(1G)</a:t>
            </a:r>
            <a:r>
              <a:rPr lang="zh-CN" altLang="en-US" sz="1200" dirty="0" smtClean="0">
                <a:effectLst>
                  <a:outerShdw blurRad="38100" dist="38100" dir="2700000" algn="tl">
                    <a:srgbClr val="000000"/>
                  </a:outerShdw>
                </a:effectLst>
              </a:rPr>
              <a:t>会使容量进一步提高</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79</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Rot="1" noChangeAspect="1" noTextEdit="1"/>
          </p:cNvSpPr>
          <p:nvPr>
            <p:ph type="sldImg"/>
          </p:nvPr>
        </p:nvSpPr>
        <p:spPr bwMode="auto">
          <a:noFill/>
          <a:ln>
            <a:solidFill>
              <a:srgbClr val="000000"/>
            </a:solidFill>
            <a:miter lim="800000"/>
            <a:headEnd/>
            <a:tailEnd/>
          </a:ln>
        </p:spPr>
      </p:sp>
      <p:sp>
        <p:nvSpPr>
          <p:cNvPr id="52227" name="Rectangle 3"/>
          <p:cNvSpPr>
            <a:spLocks noGrp="1"/>
          </p:cNvSpPr>
          <p:nvPr>
            <p:ph type="body" idx="1"/>
          </p:nvPr>
        </p:nvSpPr>
        <p:spPr bwMode="auto">
          <a:noFill/>
        </p:spPr>
        <p:txBody>
          <a:bodyPr wrap="square" numCol="1" anchor="t" anchorCtr="0" compatLnSpc="1">
            <a:prstTxWarp prst="textNoShape">
              <a:avLst/>
            </a:prstTxWarp>
          </a:bodyPr>
          <a:lstStyle/>
          <a:p>
            <a:pPr>
              <a:buFont typeface="+mj-lt"/>
              <a:buNone/>
            </a:pPr>
            <a:r>
              <a:rPr lang="en-US" altLang="zh-CN" b="1" smtClean="0"/>
              <a:t>1</a:t>
            </a:r>
            <a:r>
              <a:rPr lang="zh-CN" altLang="en-US" b="1" smtClean="0"/>
              <a:t>、</a:t>
            </a:r>
            <a:r>
              <a:rPr lang="zh-CN" altLang="zh-CN" b="1" smtClean="0"/>
              <a:t>互联网替代传统的有线或者卫星电视线路</a:t>
            </a:r>
            <a:endParaRPr lang="zh-CN" altLang="zh-CN" smtClean="0"/>
          </a:p>
          <a:p>
            <a:r>
              <a:rPr lang="en-US" altLang="zh-CN" i="1" smtClean="0"/>
              <a:t>   </a:t>
            </a:r>
            <a:r>
              <a:rPr lang="zh-CN" altLang="zh-CN" i="1" smtClean="0"/>
              <a:t>用户只需拥有连接网络的机顶盒就能观看电视</a:t>
            </a:r>
            <a:endParaRPr lang="en-US" altLang="zh-CN" smtClean="0"/>
          </a:p>
          <a:p>
            <a:r>
              <a:rPr lang="en-US" altLang="zh-CN" b="1" smtClean="0"/>
              <a:t>2</a:t>
            </a:r>
            <a:r>
              <a:rPr lang="zh-CN" altLang="en-US" b="1" smtClean="0"/>
              <a:t>、</a:t>
            </a:r>
            <a:r>
              <a:rPr lang="zh-CN" altLang="zh-CN" b="1" smtClean="0"/>
              <a:t>免费电视节目租凭内容有限</a:t>
            </a:r>
            <a:endParaRPr lang="zh-CN" altLang="zh-CN" smtClean="0"/>
          </a:p>
          <a:p>
            <a:pPr>
              <a:buFont typeface="+mj-lt"/>
              <a:buNone/>
            </a:pPr>
            <a:r>
              <a:rPr lang="en-US" altLang="zh-CN" i="1" smtClean="0"/>
              <a:t>   </a:t>
            </a:r>
            <a:r>
              <a:rPr lang="zh-CN" altLang="zh-CN" i="1" smtClean="0"/>
              <a:t>仅有两大电视网提供的内容，消费者认为免费收看的电视节目内容过少</a:t>
            </a:r>
            <a:endParaRPr lang="zh-CN" altLang="zh-CN" smtClean="0"/>
          </a:p>
          <a:p>
            <a:pPr>
              <a:buFont typeface="+mj-lt"/>
              <a:buNone/>
            </a:pPr>
            <a:r>
              <a:rPr lang="en-US" altLang="zh-CN" b="1" smtClean="0"/>
              <a:t>3</a:t>
            </a:r>
            <a:r>
              <a:rPr lang="zh-CN" altLang="zh-CN" b="1" smtClean="0"/>
              <a:t>、</a:t>
            </a:r>
            <a:r>
              <a:rPr lang="en-US" altLang="zh-CN" b="1" smtClean="0"/>
              <a:t>720p</a:t>
            </a:r>
            <a:r>
              <a:rPr lang="zh-CN" altLang="zh-CN" b="1" smtClean="0"/>
              <a:t>无法满足高清需求</a:t>
            </a:r>
            <a:endParaRPr lang="en-US" altLang="zh-CN" b="1" smtClean="0"/>
          </a:p>
          <a:p>
            <a:pPr>
              <a:buFont typeface="+mj-lt"/>
              <a:buNone/>
            </a:pPr>
            <a:r>
              <a:rPr lang="en-US" altLang="zh-CN" b="1" smtClean="0"/>
              <a:t>  </a:t>
            </a:r>
            <a:r>
              <a:rPr lang="en-US" altLang="zh-CN" smtClean="0"/>
              <a:t> </a:t>
            </a:r>
            <a:r>
              <a:rPr lang="zh-CN" altLang="en-US" smtClean="0"/>
              <a:t>无法满足高清用户对</a:t>
            </a:r>
            <a:r>
              <a:rPr lang="en-US" altLang="zh-CN" smtClean="0"/>
              <a:t>1080p</a:t>
            </a:r>
            <a:r>
              <a:rPr lang="zh-CN" altLang="en-US" smtClean="0"/>
              <a:t>的需求</a:t>
            </a:r>
            <a:endParaRPr lang="zh-CN" altLang="zh-CN" smtClean="0"/>
          </a:p>
          <a:p>
            <a:pPr>
              <a:buFont typeface="+mj-lt"/>
              <a:buNone/>
            </a:pPr>
            <a:r>
              <a:rPr lang="en-US" altLang="zh-CN" b="1" smtClean="0"/>
              <a:t>4</a:t>
            </a:r>
            <a:r>
              <a:rPr lang="zh-CN" altLang="zh-CN" b="1" smtClean="0"/>
              <a:t>、</a:t>
            </a:r>
            <a:r>
              <a:rPr lang="zh-CN" altLang="en-US" b="1" smtClean="0"/>
              <a:t>应用</a:t>
            </a:r>
            <a:r>
              <a:rPr lang="zh-CN" altLang="zh-CN" b="1" smtClean="0"/>
              <a:t>按下载收费</a:t>
            </a:r>
            <a:endParaRPr lang="en-US" altLang="zh-CN" b="1" smtClean="0"/>
          </a:p>
          <a:p>
            <a:pPr>
              <a:buFont typeface="+mj-lt"/>
              <a:buNone/>
            </a:pPr>
            <a:r>
              <a:rPr lang="en-US" altLang="zh-CN" b="1" smtClean="0"/>
              <a:t>   </a:t>
            </a:r>
            <a:r>
              <a:rPr lang="zh-CN" altLang="en-US" smtClean="0"/>
              <a:t>在没有试用的前提下很难知道到底是否该应用值得花钱下载使用</a:t>
            </a:r>
            <a:endParaRPr lang="zh-CN" altLang="zh-CN" smtClean="0"/>
          </a:p>
          <a:p>
            <a:pPr eaLnBrk="1" hangingPunct="1">
              <a:spcBef>
                <a:spcPct val="0"/>
              </a:spcBef>
            </a:pPr>
            <a:endParaRPr lang="zh-CN" altLang="zh-CN"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幻灯片图像占位符 1"/>
          <p:cNvSpPr>
            <a:spLocks noGrp="1" noRot="1" noChangeAspect="1" noTextEdit="1"/>
          </p:cNvSpPr>
          <p:nvPr>
            <p:ph type="sldImg"/>
          </p:nvPr>
        </p:nvSpPr>
        <p:spPr bwMode="auto">
          <a:noFill/>
          <a:ln>
            <a:solidFill>
              <a:srgbClr val="000000"/>
            </a:solidFill>
            <a:miter lim="800000"/>
            <a:headEnd/>
            <a:tailEnd/>
          </a:ln>
        </p:spPr>
      </p:sp>
      <p:sp>
        <p:nvSpPr>
          <p:cNvPr id="50179"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mtClean="0"/>
              <a:t>央视国际、百视通、杭州华数、南方传媒、湖南电视台、中国国际广播电台、中央人民广播电台</a:t>
            </a:r>
          </a:p>
        </p:txBody>
      </p:sp>
      <p:sp>
        <p:nvSpPr>
          <p:cNvPr id="50180"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fld id="{6854BDD8-3CAA-4500-96E2-B222B39A007F}" type="slidenum">
              <a:rPr lang="zh-CN" altLang="en-US" smtClean="0">
                <a:latin typeface="Arial" pitchFamily="34" charset="0"/>
                <a:ea typeface="宋体" pitchFamily="2" charset="-122"/>
              </a:rPr>
              <a:pPr/>
              <a:t>85</a:t>
            </a:fld>
            <a:endParaRPr lang="zh-CN" altLang="en-US" smtClean="0">
              <a:latin typeface="Arial"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接下来分别讲述摄象管、显像管和扫描的具体工作过程</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再分别就临界闪烁频率和隔行扫描展开</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7</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9</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以下讲述电视图像的基本参量</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16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下面就亮度与色度信号的行程以及频带的安排展开内容</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34</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36</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37</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G –Y</a:t>
            </a:r>
            <a:r>
              <a:rPr lang="zh-CN" altLang="en-US" dirty="0" smtClean="0"/>
              <a:t>的获取：亮度方程两侧同时减去</a:t>
            </a:r>
            <a:r>
              <a:rPr lang="en-US" altLang="zh-CN" dirty="0" smtClean="0"/>
              <a:t>Y</a:t>
            </a:r>
            <a:endParaRPr lang="zh-CN" altLang="en-US" dirty="0"/>
          </a:p>
        </p:txBody>
      </p:sp>
      <p:sp>
        <p:nvSpPr>
          <p:cNvPr id="4" name="灯片编号占位符 3"/>
          <p:cNvSpPr>
            <a:spLocks noGrp="1"/>
          </p:cNvSpPr>
          <p:nvPr>
            <p:ph type="sldNum" sz="quarter" idx="10"/>
          </p:nvPr>
        </p:nvSpPr>
        <p:spPr/>
        <p:txBody>
          <a:bodyPr/>
          <a:lstStyle/>
          <a:p>
            <a:pPr>
              <a:defRPr/>
            </a:pPr>
            <a:fld id="{33574429-19BD-4099-B05A-0037F51C25F9}" type="slidenum">
              <a:rPr lang="zh-CN" altLang="en-US" smtClean="0"/>
              <a:pPr>
                <a:defRPr/>
              </a:pPr>
              <a:t>39</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7" Type="http://schemas.openxmlformats.org/officeDocument/2006/relationships/image" Target="../media/image4.jpeg"/><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3.jpeg"/><Relationship Id="rId5" Type="http://schemas.openxmlformats.org/officeDocument/2006/relationships/image" Target="../media/image2.jpeg"/><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mc:AlternateContent xmlns:mc="http://schemas.openxmlformats.org/markup-compatibility/2006">
              <mc:Choice xmlns:v="urn:schemas-microsoft-com:vml" Requires="v">
                <p:oleObj spid="_x0000_s126983" name="Image" r:id="rId3" imgW="2438198" imgH="1657835" progId="">
                  <p:embed/>
                </p:oleObj>
              </mc:Choice>
              <mc:Fallback>
                <p:oleObj name="Image" r:id="rId3" imgW="2438198" imgH="1657835" progId="">
                  <p:embed/>
                  <p:pic>
                    <p:nvPicPr>
                      <p:cNvPr id="0" name="Object 5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7"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4892418-589A-4C89-80CA-BDD79272D457}"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DB0F5B3-3F47-4D38-904E-87EA871F7F74}"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28007"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409F3F0-4139-4EFC-AC93-D0621B0F93C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BB6F52E3-5B37-4F4D-933B-9495689ADDE0}"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29031" name="Image" r:id="rId3" imgW="2438198" imgH="1657835" progId="">
                  <p:embed/>
                </p:oleObj>
              </mc:Choice>
              <mc:Fallback>
                <p:oleObj name="Image" r:id="rId3" imgW="2438198" imgH="1657835" progId="">
                  <p:embed/>
                  <p:pic>
                    <p:nvPicPr>
                      <p:cNvPr id="0" name="Object 5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D00B265-A75B-4B81-A02E-68EBEDEA5BD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5284A5C-A289-491C-AE46-3CA2D2F3DBF7}"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C8803501-BE73-43CA-95DF-D1D3EF590AB6}"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23C61B16-EF6B-4E6A-8053-3C1040FC59F4}"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43A2C3B0-EEB8-4617-B7CC-7821A71EA071}"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EBB8A504-AC2A-4CB4-9C4D-429357FA2A9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mc:AlternateContent xmlns:mc="http://schemas.openxmlformats.org/markup-compatibility/2006">
              <mc:Choice xmlns:v="urn:schemas-microsoft-com:vml" Requires="v">
                <p:oleObj spid="_x0000_s1031" name="Image" r:id="rId14" imgW="2438198" imgH="1657835" progId="">
                  <p:embed/>
                </p:oleObj>
              </mc:Choice>
              <mc:Fallback>
                <p:oleObj name="Image" r:id="rId14" imgW="2438198" imgH="1657835" progId="">
                  <p:embed/>
                  <p:pic>
                    <p:nvPicPr>
                      <p:cNvPr id="0" name="Object 5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9144000" cy="3581400"/>
                      </a:xfrm>
                      <a:prstGeom prst="rect">
                        <a:avLst/>
                      </a:prstGeom>
                      <a:noFill/>
                      <a:ln>
                        <a:noFill/>
                      </a:ln>
                      <a:effectLst/>
                      <a:extLst>
                        <a:ext uri="{909E8E84-426E-40DD-AFC4-6F175D3DCCD1}">
                          <a14:hiddenFill xmlns:a14="http://schemas.microsoft.com/office/drawing/2010/main">
                            <a:solidFill>
                              <a:srgbClr val="4D93D9"/>
                            </a:solidFill>
                          </a14:hiddenFill>
                        </a:ext>
                        <a:ext uri="{91240B29-F687-4F45-9708-019B960494DF}">
                          <a14:hiddenLine xmlns:a14="http://schemas.microsoft.com/office/drawing/2010/main" w="9525">
                            <a:solidFill>
                              <a:srgbClr val="0B1749"/>
                            </a:solidFill>
                            <a:miter lim="800000"/>
                            <a:headEnd/>
                            <a:tailEnd/>
                          </a14:hiddenLine>
                        </a:ext>
                        <a:ext uri="{AF507438-7753-43E0-B8FC-AC1667EBCBE1}">
                          <a14:hiddenEffects xmlns:a14="http://schemas.microsoft.com/office/drawing/2010/main">
                            <a:effectLst>
                              <a:outerShdw dist="35921" dir="2700000" algn="ctr" rotWithShape="0">
                                <a:srgbClr val="DDDDDD"/>
                              </a:outerShdw>
                            </a:effectLst>
                          </a14:hiddenEffects>
                        </a:ext>
                      </a:extLst>
                    </p:spPr>
                  </p:pic>
                </p:oleObj>
              </mc:Fallback>
            </mc:AlternateContent>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03D6773F-A87E-4EED-83A9-F12C487FB7C7}"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19" r:id="rId1"/>
    <p:sldLayoutId id="2147484020" r:id="rId2"/>
    <p:sldLayoutId id="2147484011" r:id="rId3"/>
    <p:sldLayoutId id="2147484021" r:id="rId4"/>
    <p:sldLayoutId id="2147484012" r:id="rId5"/>
    <p:sldLayoutId id="2147484013" r:id="rId6"/>
    <p:sldLayoutId id="2147484014" r:id="rId7"/>
    <p:sldLayoutId id="2147484015" r:id="rId8"/>
    <p:sldLayoutId id="2147484016" r:id="rId9"/>
    <p:sldLayoutId id="2147484017" r:id="rId10"/>
    <p:sldLayoutId id="2147484018"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12.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11.vml"/><Relationship Id="rId4" Type="http://schemas.openxmlformats.org/officeDocument/2006/relationships/image" Target="../media/image13.w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4.wmf"/><Relationship Id="rId4" Type="http://schemas.openxmlformats.org/officeDocument/2006/relationships/oleObject" Target="../embeddings/oleObject12.bin"/></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15.wmf"/></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4.vml"/><Relationship Id="rId4" Type="http://schemas.openxmlformats.org/officeDocument/2006/relationships/image" Target="../media/image16.w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5.wmf"/></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18.wmf"/><Relationship Id="rId5" Type="http://schemas.openxmlformats.org/officeDocument/2006/relationships/oleObject" Target="../embeddings/oleObject16.bin"/><Relationship Id="rId4" Type="http://schemas.openxmlformats.org/officeDocument/2006/relationships/image" Target="../media/image17.wmf"/></Relationships>
</file>

<file path=ppt/slides/_rels/slide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9.wmf"/></Relationships>
</file>

<file path=ppt/slides/_rels/slide22.xml.rels><?xml version="1.0" encoding="UTF-8" standalone="yes"?>
<Relationships xmlns="http://schemas.openxmlformats.org/package/2006/relationships"><Relationship Id="rId8" Type="http://schemas.openxmlformats.org/officeDocument/2006/relationships/image" Target="../media/image22.wmf"/><Relationship Id="rId3" Type="http://schemas.openxmlformats.org/officeDocument/2006/relationships/oleObject" Target="../embeddings/oleObject18.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7.vml"/><Relationship Id="rId6" Type="http://schemas.openxmlformats.org/officeDocument/2006/relationships/image" Target="../media/image21.wmf"/><Relationship Id="rId5" Type="http://schemas.openxmlformats.org/officeDocument/2006/relationships/oleObject" Target="../embeddings/oleObject19.bin"/><Relationship Id="rId10" Type="http://schemas.openxmlformats.org/officeDocument/2006/relationships/image" Target="../media/image23.wmf"/><Relationship Id="rId4" Type="http://schemas.openxmlformats.org/officeDocument/2006/relationships/image" Target="../media/image20.wmf"/><Relationship Id="rId9" Type="http://schemas.openxmlformats.org/officeDocument/2006/relationships/oleObject" Target="../embeddings/oleObject21.bin"/></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22.bin"/><Relationship Id="rId7"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8.vml"/><Relationship Id="rId6" Type="http://schemas.openxmlformats.org/officeDocument/2006/relationships/image" Target="../media/image26.wmf"/><Relationship Id="rId5" Type="http://schemas.openxmlformats.org/officeDocument/2006/relationships/oleObject" Target="../embeddings/oleObject23.bin"/><Relationship Id="rId4" Type="http://schemas.openxmlformats.org/officeDocument/2006/relationships/image" Target="../media/image25.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6.wmf"/><Relationship Id="rId4" Type="http://schemas.openxmlformats.org/officeDocument/2006/relationships/oleObject" Target="../embeddings/oleObject6.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29.wmf"/><Relationship Id="rId4" Type="http://schemas.openxmlformats.org/officeDocument/2006/relationships/oleObject" Target="../embeddings/oleObject25.bin"/></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7.vml"/><Relationship Id="rId4" Type="http://schemas.openxmlformats.org/officeDocument/2006/relationships/image" Target="../media/image7.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35.wmf"/><Relationship Id="rId5" Type="http://schemas.openxmlformats.org/officeDocument/2006/relationships/oleObject" Target="../embeddings/oleObject27.bin"/><Relationship Id="rId4" Type="http://schemas.openxmlformats.org/officeDocument/2006/relationships/image" Target="../media/image34.wmf"/></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image" Target="../media/image36.wmf"/><Relationship Id="rId5" Type="http://schemas.openxmlformats.org/officeDocument/2006/relationships/oleObject" Target="../embeddings/oleObject29.bin"/><Relationship Id="rId4" Type="http://schemas.openxmlformats.org/officeDocument/2006/relationships/image" Target="../media/image34.wmf"/></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2.xml"/><Relationship Id="rId1" Type="http://schemas.openxmlformats.org/officeDocument/2006/relationships/vmlDrawing" Target="../drawings/vmlDrawing22.vml"/><Relationship Id="rId4" Type="http://schemas.openxmlformats.org/officeDocument/2006/relationships/image" Target="../media/image37.w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23.vml"/><Relationship Id="rId6" Type="http://schemas.openxmlformats.org/officeDocument/2006/relationships/image" Target="../media/image39.wmf"/><Relationship Id="rId5" Type="http://schemas.openxmlformats.org/officeDocument/2006/relationships/oleObject" Target="../embeddings/oleObject32.bin"/><Relationship Id="rId4" Type="http://schemas.openxmlformats.org/officeDocument/2006/relationships/image" Target="../media/image38.w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8.w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image" Target="../media/image40.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5.vml"/><Relationship Id="rId4" Type="http://schemas.openxmlformats.org/officeDocument/2006/relationships/image" Target="../media/image41.w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35.bin"/><Relationship Id="rId2" Type="http://schemas.openxmlformats.org/officeDocument/2006/relationships/slideLayout" Target="../slideLayouts/slideLayout2.xml"/><Relationship Id="rId1" Type="http://schemas.openxmlformats.org/officeDocument/2006/relationships/vmlDrawing" Target="../drawings/vmlDrawing26.vml"/><Relationship Id="rId4" Type="http://schemas.openxmlformats.org/officeDocument/2006/relationships/image" Target="../media/image42.w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27.vml"/><Relationship Id="rId4" Type="http://schemas.openxmlformats.org/officeDocument/2006/relationships/image" Target="../media/image43.w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9.wmf"/></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37.bin"/><Relationship Id="rId2" Type="http://schemas.openxmlformats.org/officeDocument/2006/relationships/slideLayout" Target="../slideLayouts/slideLayout2.xml"/><Relationship Id="rId1" Type="http://schemas.openxmlformats.org/officeDocument/2006/relationships/vmlDrawing" Target="../drawings/vmlDrawing28.vml"/><Relationship Id="rId4" Type="http://schemas.openxmlformats.org/officeDocument/2006/relationships/image" Target="../media/image44.wm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9.vml"/><Relationship Id="rId4" Type="http://schemas.openxmlformats.org/officeDocument/2006/relationships/image" Target="../media/image45.w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Layout" Target="../slideLayouts/slideLayout2.xml"/><Relationship Id="rId1" Type="http://schemas.openxmlformats.org/officeDocument/2006/relationships/vmlDrawing" Target="../drawings/vmlDrawing30.vml"/><Relationship Id="rId4" Type="http://schemas.openxmlformats.org/officeDocument/2006/relationships/image" Target="../media/image51.wmf"/></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6.xml"/><Relationship Id="rId6" Type="http://schemas.openxmlformats.org/officeDocument/2006/relationships/image" Target="../media/image57.png"/><Relationship Id="rId5" Type="http://schemas.openxmlformats.org/officeDocument/2006/relationships/slide" Target="slide5.xml"/><Relationship Id="rId4" Type="http://schemas.openxmlformats.org/officeDocument/2006/relationships/image" Target="../media/image56.png"/><Relationship Id="rId9" Type="http://schemas.openxmlformats.org/officeDocument/2006/relationships/image" Target="../media/image60.png"/></Relationships>
</file>

<file path=ppt/slides/_rels/slide8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slide" Target="slide4.xml"/><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4"/>
          <p:cNvSpPr>
            <a:spLocks noGrp="1" noChangeArrowheads="1"/>
          </p:cNvSpPr>
          <p:nvPr>
            <p:ph type="ctrTitle"/>
          </p:nvPr>
        </p:nvSpPr>
        <p:spPr>
          <a:xfrm>
            <a:off x="357188" y="2571750"/>
            <a:ext cx="4214812" cy="1790700"/>
          </a:xfrm>
        </p:spPr>
        <p:txBody>
          <a:bodyPr/>
          <a:lstStyle/>
          <a:p>
            <a:r>
              <a:rPr lang="zh-CN" altLang="en-US" dirty="0" smtClean="0">
                <a:ea typeface="宋体" pitchFamily="2" charset="-122"/>
              </a:rPr>
              <a:t>电视的基本原理</a:t>
            </a:r>
            <a:r>
              <a:rPr lang="en-US" altLang="zh-CN" dirty="0" smtClean="0">
                <a:ea typeface="宋体" pitchFamily="2" charset="-122"/>
              </a:rPr>
              <a:t/>
            </a:r>
            <a:br>
              <a:rPr lang="en-US" altLang="zh-CN" dirty="0" smtClean="0">
                <a:ea typeface="宋体" pitchFamily="2" charset="-122"/>
              </a:rPr>
            </a:br>
            <a:r>
              <a:rPr lang="en-US" altLang="zh-CN" dirty="0" smtClean="0">
                <a:ea typeface="宋体" pitchFamily="2" charset="-122"/>
              </a:rPr>
              <a:t>	</a:t>
            </a:r>
          </a:p>
        </p:txBody>
      </p:sp>
      <p:sp>
        <p:nvSpPr>
          <p:cNvPr id="20483" name="Rectangle 5"/>
          <p:cNvSpPr>
            <a:spLocks noGrp="1" noChangeArrowheads="1"/>
          </p:cNvSpPr>
          <p:nvPr>
            <p:ph type="subTitle" idx="1"/>
          </p:nvPr>
        </p:nvSpPr>
        <p:spPr>
          <a:xfrm>
            <a:off x="500063" y="5072063"/>
            <a:ext cx="3690937" cy="381000"/>
          </a:xfrm>
        </p:spPr>
        <p:txBody>
          <a:bodyPr/>
          <a:lstStyle/>
          <a:p>
            <a:r>
              <a:rPr lang="zh-CN" altLang="en-US" sz="2000" dirty="0" smtClean="0">
                <a:ea typeface="宋体" pitchFamily="2" charset="-122"/>
              </a:rPr>
              <a:t>软件学院 </a:t>
            </a:r>
            <a:r>
              <a:rPr lang="en-US" altLang="zh-CN" sz="2000" dirty="0" smtClean="0">
                <a:ea typeface="宋体" pitchFamily="2" charset="-122"/>
              </a:rPr>
              <a:t>	</a:t>
            </a:r>
            <a:r>
              <a:rPr lang="en-US" altLang="zh-CN" sz="2000" dirty="0" smtClean="0">
                <a:ea typeface="宋体" pitchFamily="2" charset="-122"/>
              </a:rPr>
              <a:t>      </a:t>
            </a:r>
            <a:r>
              <a:rPr lang="zh-CN" altLang="en-US" sz="2000" dirty="0" smtClean="0">
                <a:ea typeface="宋体" pitchFamily="2" charset="-122"/>
              </a:rPr>
              <a:t>姜秀艳</a:t>
            </a:r>
            <a:endParaRPr lang="en-US" altLang="zh-CN" sz="2000" dirty="0" smtClean="0">
              <a:ea typeface="宋体" pitchFamily="2" charset="-122"/>
            </a:endParaRPr>
          </a:p>
        </p:txBody>
      </p:sp>
      <p:grpSp>
        <p:nvGrpSpPr>
          <p:cNvPr id="20484"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临界闪烁频率的近似公式</a:t>
            </a:r>
            <a:endParaRPr lang="zh-CN" altLang="en-US" dirty="0"/>
          </a:p>
        </p:txBody>
      </p:sp>
      <p:sp>
        <p:nvSpPr>
          <p:cNvPr id="3" name="内容占位符 2"/>
          <p:cNvSpPr>
            <a:spLocks noGrp="1"/>
          </p:cNvSpPr>
          <p:nvPr>
            <p:ph idx="1"/>
          </p:nvPr>
        </p:nvSpPr>
        <p:spPr>
          <a:xfrm>
            <a:off x="395536" y="1700808"/>
            <a:ext cx="5544616" cy="2880320"/>
          </a:xfrm>
        </p:spPr>
        <p:txBody>
          <a:bodyPr/>
          <a:lstStyle/>
          <a:p>
            <a:r>
              <a:rPr lang="zh-CN" altLang="en-US" sz="2800" dirty="0" smtClean="0"/>
              <a:t>近似公式 </a:t>
            </a:r>
            <a:r>
              <a:rPr lang="en-US" altLang="zh-CN" sz="2800" dirty="0" smtClean="0"/>
              <a:t>f=9.6lgB</a:t>
            </a:r>
            <a:r>
              <a:rPr lang="zh-CN" altLang="en-US" sz="2800" dirty="0" smtClean="0"/>
              <a:t>＋</a:t>
            </a:r>
            <a:r>
              <a:rPr lang="en-US" altLang="zh-CN" sz="2800" dirty="0" smtClean="0"/>
              <a:t>26.6</a:t>
            </a:r>
          </a:p>
          <a:p>
            <a:r>
              <a:rPr lang="en-US" altLang="zh-CN" sz="2800" dirty="0" smtClean="0"/>
              <a:t>B=100nit</a:t>
            </a:r>
            <a:r>
              <a:rPr lang="zh-CN" altLang="en-US" sz="2800" dirty="0" smtClean="0"/>
              <a:t>时，</a:t>
            </a:r>
            <a:r>
              <a:rPr lang="en-US" altLang="zh-CN" sz="2800" dirty="0" smtClean="0"/>
              <a:t>f=45.8Hz</a:t>
            </a:r>
          </a:p>
          <a:p>
            <a:r>
              <a:rPr lang="en-US" altLang="zh-CN" sz="2800" dirty="0" smtClean="0"/>
              <a:t>B↑ → f↑</a:t>
            </a:r>
            <a:r>
              <a:rPr lang="zh-CN" altLang="en-US" sz="2800" dirty="0" smtClean="0"/>
              <a:t>，当</a:t>
            </a:r>
            <a:r>
              <a:rPr lang="en-US" altLang="zh-CN" sz="2800" dirty="0" smtClean="0"/>
              <a:t>B﹥274nit</a:t>
            </a:r>
            <a:r>
              <a:rPr lang="zh-CN" altLang="en-US" sz="2800" dirty="0" smtClean="0"/>
              <a:t>时，临界闪烁频率值就已超过了</a:t>
            </a:r>
            <a:r>
              <a:rPr lang="en-US" altLang="zh-CN" sz="2800" dirty="0" smtClean="0"/>
              <a:t>50Hz</a:t>
            </a:r>
            <a:r>
              <a:rPr lang="zh-CN" altLang="en-US" sz="2800" dirty="0" smtClean="0"/>
              <a:t>场频，屏幕过亮时，人眼还是会出现闪烁的感觉</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95536" y="4581128"/>
            <a:ext cx="8208912" cy="1440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高清晰度电视和数字电视采用的场频为</a:t>
            </a:r>
            <a:r>
              <a:rPr kumimoji="0" lang="en-US" altLang="zh-CN" sz="2800" b="1" i="0" u="none" strike="noStrike" kern="0" cap="none" spc="0" normalizeH="0" baseline="0" noProof="0" dirty="0" smtClean="0">
                <a:ln>
                  <a:noFill/>
                </a:ln>
                <a:solidFill>
                  <a:schemeClr val="tx1"/>
                </a:solidFill>
                <a:effectLst/>
                <a:uLnTx/>
                <a:uFillTx/>
                <a:latin typeface="+mn-lt"/>
                <a:ea typeface="+mn-ea"/>
                <a:cs typeface="+mn-cs"/>
              </a:rPr>
              <a:t>100Hz</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，人眼感到图像非常流畅，基本没有任何闪烁的感觉，称为</a:t>
            </a:r>
            <a:r>
              <a:rPr kumimoji="0" lang="zh-CN" altLang="en-US" sz="2800" b="1" i="0" u="none" strike="noStrike" kern="0" cap="none" spc="0" normalizeH="0" baseline="0" noProof="0" dirty="0" smtClean="0">
                <a:ln>
                  <a:noFill/>
                </a:ln>
                <a:solidFill>
                  <a:schemeClr val="tx1"/>
                </a:solidFill>
                <a:effectLst/>
                <a:uLnTx/>
                <a:uFillTx/>
                <a:latin typeface="Courier New" pitchFamily="49" charset="0"/>
                <a:ea typeface="+mn-ea"/>
                <a:cs typeface="+mn-cs"/>
              </a:rPr>
              <a:t>“</a:t>
            </a:r>
            <a:r>
              <a:rPr kumimoji="0" lang="zh-CN" altLang="en-US" sz="2800" b="1" i="0" u="none" strike="noStrike" kern="0" cap="none" spc="0" normalizeH="0" baseline="0" noProof="0" dirty="0" smtClean="0">
                <a:ln>
                  <a:noFill/>
                </a:ln>
                <a:solidFill>
                  <a:schemeClr val="tx1"/>
                </a:solidFill>
                <a:effectLst/>
                <a:uLnTx/>
                <a:uFillTx/>
                <a:latin typeface="+mn-lt"/>
                <a:ea typeface="+mn-ea"/>
                <a:cs typeface="+mn-cs"/>
              </a:rPr>
              <a:t>不闪烁的电视</a:t>
            </a:r>
            <a:r>
              <a:rPr kumimoji="0" lang="zh-CN" altLang="en-US" sz="2800" b="1" i="0" u="none" strike="noStrike" kern="0" cap="none" spc="0" normalizeH="0" baseline="0" noProof="0" dirty="0" smtClean="0">
                <a:ln>
                  <a:noFill/>
                </a:ln>
                <a:solidFill>
                  <a:schemeClr val="tx1"/>
                </a:solidFill>
                <a:effectLst/>
                <a:uLnTx/>
                <a:uFillTx/>
                <a:latin typeface="Courier New" pitchFamily="49" charset="0"/>
                <a:ea typeface="+mn-ea"/>
                <a:cs typeface="+mn-cs"/>
              </a:rPr>
              <a:t>”</a:t>
            </a:r>
            <a:endParaRPr kumimoji="0" lang="zh-CN" altLang="en-US" sz="3200" b="1" i="0" u="none" strike="noStrike" kern="0" cap="none" spc="0" normalizeH="0" baseline="0" noProof="0" dirty="0">
              <a:ln>
                <a:noFill/>
              </a:ln>
              <a:solidFill>
                <a:schemeClr val="tx1"/>
              </a:solidFill>
              <a:effectLst/>
              <a:uLnTx/>
              <a:uFillTx/>
              <a:latin typeface="+mn-lt"/>
              <a:ea typeface="+mn-ea"/>
              <a:cs typeface="+mn-cs"/>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隔行扫描</a:t>
            </a:r>
            <a:endParaRPr lang="zh-CN" altLang="en-US" dirty="0"/>
          </a:p>
        </p:txBody>
      </p:sp>
      <p:sp>
        <p:nvSpPr>
          <p:cNvPr id="3" name="内容占位符 2"/>
          <p:cNvSpPr>
            <a:spLocks noGrp="1"/>
          </p:cNvSpPr>
          <p:nvPr>
            <p:ph idx="1"/>
          </p:nvPr>
        </p:nvSpPr>
        <p:spPr>
          <a:xfrm>
            <a:off x="827584" y="929828"/>
            <a:ext cx="8064896" cy="5451500"/>
          </a:xfrm>
        </p:spPr>
        <p:txBody>
          <a:bodyPr/>
          <a:lstStyle/>
          <a:p>
            <a:pPr>
              <a:spcBef>
                <a:spcPts val="300"/>
              </a:spcBef>
            </a:pPr>
            <a:r>
              <a:rPr lang="zh-CN" altLang="en-US" sz="2800" dirty="0" smtClean="0">
                <a:latin typeface="+mn-ea"/>
              </a:rPr>
              <a:t>隔行扫描</a:t>
            </a:r>
            <a:endParaRPr lang="en-US" altLang="zh-CN" sz="2800" dirty="0" smtClean="0">
              <a:latin typeface="+mn-ea"/>
            </a:endParaRPr>
          </a:p>
          <a:p>
            <a:pPr lvl="1">
              <a:spcBef>
                <a:spcPts val="300"/>
              </a:spcBef>
            </a:pPr>
            <a:r>
              <a:rPr lang="zh-CN" altLang="en-US" sz="2400" dirty="0" smtClean="0">
                <a:latin typeface="+mn-ea"/>
              </a:rPr>
              <a:t>电子束扫完第</a:t>
            </a:r>
            <a:r>
              <a:rPr lang="en-US" altLang="zh-CN" sz="2400" dirty="0" smtClean="0">
                <a:latin typeface="+mn-ea"/>
              </a:rPr>
              <a:t>1</a:t>
            </a:r>
            <a:r>
              <a:rPr lang="zh-CN" altLang="en-US" sz="2400" dirty="0" smtClean="0">
                <a:latin typeface="+mn-ea"/>
              </a:rPr>
              <a:t>行后回到第</a:t>
            </a:r>
            <a:r>
              <a:rPr lang="en-US" altLang="zh-CN" sz="2400" dirty="0" smtClean="0">
                <a:latin typeface="+mn-ea"/>
              </a:rPr>
              <a:t>3</a:t>
            </a:r>
            <a:r>
              <a:rPr lang="zh-CN" altLang="en-US" sz="2400" dirty="0" smtClean="0">
                <a:latin typeface="+mn-ea"/>
              </a:rPr>
              <a:t>行开始的位置接着扫，然后在第</a:t>
            </a:r>
            <a:r>
              <a:rPr lang="en-US" altLang="zh-CN" sz="2400" dirty="0" smtClean="0">
                <a:latin typeface="+mn-ea"/>
              </a:rPr>
              <a:t>5</a:t>
            </a:r>
            <a:r>
              <a:rPr lang="zh-CN" altLang="en-US" sz="2400" dirty="0" smtClean="0">
                <a:latin typeface="+mn-ea"/>
              </a:rPr>
              <a:t>、</a:t>
            </a:r>
            <a:r>
              <a:rPr lang="en-US" altLang="zh-CN" sz="2400" dirty="0" smtClean="0">
                <a:latin typeface="+mn-ea"/>
              </a:rPr>
              <a:t>7</a:t>
            </a:r>
            <a:r>
              <a:rPr lang="zh-CN" altLang="en-US" sz="2400" dirty="0" smtClean="0">
                <a:latin typeface="+mn-ea"/>
              </a:rPr>
              <a:t>、</a:t>
            </a:r>
            <a:r>
              <a:rPr lang="en-US" altLang="zh-CN" sz="2400" dirty="0" smtClean="0">
                <a:latin typeface="+mn-ea"/>
              </a:rPr>
              <a:t>……</a:t>
            </a:r>
            <a:r>
              <a:rPr lang="zh-CN" altLang="en-US" sz="2400" dirty="0" smtClean="0">
                <a:latin typeface="+mn-ea"/>
              </a:rPr>
              <a:t>行上扫，直到最后一行；奇数行扫完后接着扫偶数行，这样就完成了一帧的扫描。 </a:t>
            </a:r>
            <a:endParaRPr lang="en-US" altLang="zh-CN" sz="2400" dirty="0" smtClean="0">
              <a:latin typeface="+mn-ea"/>
            </a:endParaRPr>
          </a:p>
          <a:p>
            <a:pPr>
              <a:spcBef>
                <a:spcPts val="300"/>
              </a:spcBef>
            </a:pPr>
            <a:r>
              <a:rPr lang="zh-CN" altLang="en-US" sz="2800" dirty="0" smtClean="0">
                <a:latin typeface="宋体" pitchFamily="2" charset="-122"/>
                <a:ea typeface="宋体" pitchFamily="2" charset="-122"/>
              </a:rPr>
              <a:t>隔行扫描的一帧图像由两部分组成</a:t>
            </a:r>
            <a:endParaRPr lang="en-US" altLang="zh-CN" sz="28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奇数场：由奇数行组成</a:t>
            </a:r>
            <a:endParaRPr lang="en-US" altLang="zh-CN" sz="24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偶数场：由偶数行组成</a:t>
            </a:r>
            <a:endParaRPr lang="en-US" altLang="zh-CN" sz="2400" dirty="0" smtClean="0">
              <a:latin typeface="宋体" pitchFamily="2" charset="-122"/>
              <a:ea typeface="宋体" pitchFamily="2" charset="-122"/>
            </a:endParaRPr>
          </a:p>
          <a:p>
            <a:pPr>
              <a:spcBef>
                <a:spcPts val="300"/>
              </a:spcBef>
            </a:pPr>
            <a:r>
              <a:rPr lang="zh-CN" altLang="en-US" sz="2800" dirty="0" smtClean="0">
                <a:latin typeface="宋体" pitchFamily="2" charset="-122"/>
                <a:ea typeface="宋体" pitchFamily="2" charset="-122"/>
              </a:rPr>
              <a:t>模拟电视都采用隔行扫描</a:t>
            </a:r>
            <a:endParaRPr lang="en-US" altLang="zh-CN" sz="2800" dirty="0" smtClean="0">
              <a:latin typeface="宋体" pitchFamily="2" charset="-122"/>
              <a:ea typeface="宋体" pitchFamily="2" charset="-122"/>
            </a:endParaRPr>
          </a:p>
          <a:p>
            <a:pPr>
              <a:spcBef>
                <a:spcPts val="300"/>
              </a:spcBef>
            </a:pPr>
            <a:r>
              <a:rPr lang="zh-CN" altLang="en-US" sz="2800" dirty="0" smtClean="0">
                <a:latin typeface="宋体" pitchFamily="2" charset="-122"/>
                <a:ea typeface="宋体" pitchFamily="2" charset="-122"/>
              </a:rPr>
              <a:t>行频、场频和帧频</a:t>
            </a:r>
            <a:endParaRPr lang="en-US" altLang="zh-CN" sz="28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行频：每秒种扫描多少行</a:t>
            </a:r>
            <a:endParaRPr lang="en-US" altLang="zh-CN" sz="24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场频：每秒种扫描多少场</a:t>
            </a:r>
            <a:endParaRPr lang="en-US" altLang="zh-CN" sz="24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帧频：每秒种扫描多少帧</a:t>
            </a:r>
            <a:endParaRPr lang="en-US" altLang="zh-CN" sz="2400" dirty="0" smtClean="0">
              <a:latin typeface="宋体" pitchFamily="2" charset="-122"/>
              <a:ea typeface="宋体" pitchFamily="2" charset="-122"/>
            </a:endParaRPr>
          </a:p>
          <a:p>
            <a:pPr lvl="1">
              <a:spcBef>
                <a:spcPts val="300"/>
              </a:spcBef>
            </a:pPr>
            <a:r>
              <a:rPr lang="zh-CN" altLang="en-US" sz="2400" dirty="0" smtClean="0">
                <a:latin typeface="宋体" pitchFamily="2" charset="-122"/>
                <a:ea typeface="宋体" pitchFamily="2" charset="-122"/>
              </a:rPr>
              <a:t>隔行扫描场频</a:t>
            </a:r>
            <a:r>
              <a:rPr lang="en-US" altLang="zh-CN" sz="2400" dirty="0" smtClean="0">
                <a:latin typeface="宋体" pitchFamily="2" charset="-122"/>
                <a:ea typeface="宋体" pitchFamily="2" charset="-122"/>
              </a:rPr>
              <a:t>=</a:t>
            </a:r>
            <a:r>
              <a:rPr lang="zh-CN" altLang="en-US" sz="2400" dirty="0" smtClean="0">
                <a:latin typeface="宋体" pitchFamily="2" charset="-122"/>
                <a:ea typeface="宋体" pitchFamily="2" charset="-122"/>
              </a:rPr>
              <a:t>帧频*</a:t>
            </a:r>
            <a:r>
              <a:rPr lang="en-US" altLang="zh-CN" sz="2400" dirty="0" smtClean="0">
                <a:latin typeface="宋体" pitchFamily="2" charset="-122"/>
                <a:ea typeface="宋体" pitchFamily="2" charset="-122"/>
              </a:rPr>
              <a:t>2</a:t>
            </a: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隔行扫描重现图像示意图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405954" name="Picture 2"/>
          <p:cNvPicPr>
            <a:picLocks noChangeAspect="1" noChangeArrowheads="1"/>
          </p:cNvPicPr>
          <p:nvPr/>
        </p:nvPicPr>
        <p:blipFill>
          <a:blip r:embed="rId2" cstate="print"/>
          <a:srcRect/>
          <a:stretch>
            <a:fillRect/>
          </a:stretch>
        </p:blipFill>
        <p:spPr bwMode="auto">
          <a:xfrm>
            <a:off x="1115616" y="1268760"/>
            <a:ext cx="7632848" cy="4079048"/>
          </a:xfrm>
          <a:prstGeom prst="rect">
            <a:avLst/>
          </a:prstGeom>
          <a:noFill/>
          <a:ln w="9525">
            <a:noFill/>
            <a:miter lim="800000"/>
            <a:headEnd/>
            <a:tailEnd/>
          </a:ln>
        </p:spPr>
      </p:pic>
      <p:sp>
        <p:nvSpPr>
          <p:cNvPr id="6" name="TextBox 5"/>
          <p:cNvSpPr txBox="1"/>
          <p:nvPr/>
        </p:nvSpPr>
        <p:spPr>
          <a:xfrm>
            <a:off x="1658995" y="5517232"/>
            <a:ext cx="1112805" cy="461665"/>
          </a:xfrm>
          <a:prstGeom prst="rect">
            <a:avLst/>
          </a:prstGeom>
          <a:noFill/>
        </p:spPr>
        <p:txBody>
          <a:bodyPr wrap="none" rtlCol="0">
            <a:spAutoFit/>
          </a:bodyPr>
          <a:lstStyle/>
          <a:p>
            <a:r>
              <a:rPr lang="zh-CN" altLang="en-US" dirty="0" smtClean="0"/>
              <a:t>奇数场</a:t>
            </a:r>
            <a:endParaRPr lang="zh-CN" altLang="en-US" dirty="0"/>
          </a:p>
        </p:txBody>
      </p:sp>
      <p:sp>
        <p:nvSpPr>
          <p:cNvPr id="7" name="TextBox 6"/>
          <p:cNvSpPr txBox="1"/>
          <p:nvPr/>
        </p:nvSpPr>
        <p:spPr>
          <a:xfrm>
            <a:off x="4211960" y="5517232"/>
            <a:ext cx="1112805" cy="461665"/>
          </a:xfrm>
          <a:prstGeom prst="rect">
            <a:avLst/>
          </a:prstGeom>
          <a:noFill/>
        </p:spPr>
        <p:txBody>
          <a:bodyPr wrap="none" rtlCol="0">
            <a:spAutoFit/>
          </a:bodyPr>
          <a:lstStyle/>
          <a:p>
            <a:r>
              <a:rPr lang="zh-CN" altLang="en-US" dirty="0" smtClean="0"/>
              <a:t>偶数场</a:t>
            </a:r>
            <a:endParaRPr lang="zh-CN" altLang="en-US" dirty="0"/>
          </a:p>
        </p:txBody>
      </p:sp>
      <p:sp>
        <p:nvSpPr>
          <p:cNvPr id="8" name="TextBox 7"/>
          <p:cNvSpPr txBox="1"/>
          <p:nvPr/>
        </p:nvSpPr>
        <p:spPr>
          <a:xfrm>
            <a:off x="6884640" y="5517232"/>
            <a:ext cx="1503784" cy="461665"/>
          </a:xfrm>
          <a:prstGeom prst="rect">
            <a:avLst/>
          </a:prstGeom>
          <a:noFill/>
        </p:spPr>
        <p:txBody>
          <a:bodyPr wrap="square" rtlCol="0">
            <a:spAutoFit/>
          </a:bodyPr>
          <a:lstStyle/>
          <a:p>
            <a:r>
              <a:rPr lang="zh-CN" altLang="en-US" dirty="0" smtClean="0"/>
              <a:t>完整图像</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隔行扫描示意图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334274" name="Object 5"/>
          <p:cNvGraphicFramePr>
            <a:graphicFrameLocks noChangeAspect="1"/>
          </p:cNvGraphicFramePr>
          <p:nvPr/>
        </p:nvGraphicFramePr>
        <p:xfrm>
          <a:off x="179512" y="1295375"/>
          <a:ext cx="8496944" cy="4177664"/>
        </p:xfrm>
        <a:graphic>
          <a:graphicData uri="http://schemas.openxmlformats.org/presentationml/2006/ole">
            <mc:AlternateContent xmlns:mc="http://schemas.openxmlformats.org/markup-compatibility/2006">
              <mc:Choice xmlns:v="urn:schemas-microsoft-com:vml" Requires="v">
                <p:oleObj spid="_x0000_s1334279" name="VISIO" r:id="rId3" imgW="4817160" imgH="2369160" progId="Visio.Drawing.11">
                  <p:embed/>
                </p:oleObj>
              </mc:Choice>
              <mc:Fallback>
                <p:oleObj name="VISIO" r:id="rId3" imgW="4817160" imgH="23691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512" y="1295375"/>
                        <a:ext cx="8496944" cy="4177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flipH="1">
            <a:off x="1233342" y="5549170"/>
            <a:ext cx="7443113" cy="861774"/>
          </a:xfrm>
          <a:prstGeom prst="rect">
            <a:avLst/>
          </a:prstGeom>
          <a:noFill/>
        </p:spPr>
        <p:txBody>
          <a:bodyPr wrap="square" rtlCol="0">
            <a:spAutoFit/>
          </a:bodyPr>
          <a:lstStyle/>
          <a:p>
            <a:r>
              <a:rPr lang="en-US" altLang="zh-CN" sz="2000" b="0" dirty="0" smtClean="0"/>
              <a:t>(a)</a:t>
            </a:r>
            <a:r>
              <a:rPr lang="zh-CN" altLang="en-US" sz="2000" b="0" dirty="0" smtClean="0"/>
              <a:t>第一场；</a:t>
            </a:r>
            <a:r>
              <a:rPr lang="en-US" altLang="zh-CN" sz="2000" b="0" dirty="0" smtClean="0"/>
              <a:t>(b)</a:t>
            </a:r>
            <a:r>
              <a:rPr lang="zh-CN" altLang="en-US" sz="2000" b="0" dirty="0" smtClean="0"/>
              <a:t>第二场；</a:t>
            </a:r>
            <a:r>
              <a:rPr lang="en-US" altLang="zh-CN" sz="2000" b="0" dirty="0" smtClean="0"/>
              <a:t>(c)</a:t>
            </a:r>
            <a:r>
              <a:rPr lang="zh-CN" altLang="en-US" sz="2000" b="0" dirty="0" smtClean="0"/>
              <a:t>两场相嵌；</a:t>
            </a:r>
            <a:r>
              <a:rPr lang="en-US" altLang="zh-CN" sz="2000" b="0" dirty="0" smtClean="0"/>
              <a:t>(d)</a:t>
            </a:r>
            <a:r>
              <a:rPr lang="zh-CN" altLang="en-US" sz="2000" b="0" dirty="0" smtClean="0"/>
              <a:t>行、场扫描电流波形</a:t>
            </a:r>
            <a:endParaRPr lang="en-US" altLang="zh-CN" sz="2000" b="0" dirty="0" smtClean="0"/>
          </a:p>
          <a:p>
            <a:pPr>
              <a:lnSpc>
                <a:spcPct val="150000"/>
              </a:lnSpc>
            </a:pPr>
            <a:r>
              <a:rPr lang="zh-CN" altLang="en-US" sz="2000" b="0" dirty="0" smtClean="0"/>
              <a:t>行、场逆程扫描时间均忽略不计</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隔行扫描的总行数限制</a:t>
            </a:r>
            <a:endParaRPr lang="zh-CN" altLang="en-US" dirty="0"/>
          </a:p>
        </p:txBody>
      </p:sp>
      <p:sp>
        <p:nvSpPr>
          <p:cNvPr id="3" name="内容占位符 2"/>
          <p:cNvSpPr>
            <a:spLocks noGrp="1"/>
          </p:cNvSpPr>
          <p:nvPr>
            <p:ph idx="1"/>
          </p:nvPr>
        </p:nvSpPr>
        <p:spPr>
          <a:xfrm>
            <a:off x="1066800" y="1083568"/>
            <a:ext cx="7620000" cy="1481336"/>
          </a:xfrm>
        </p:spPr>
        <p:txBody>
          <a:bodyPr/>
          <a:lstStyle/>
          <a:p>
            <a:r>
              <a:rPr lang="zh-CN" altLang="en-US" sz="2800" dirty="0" smtClean="0"/>
              <a:t>隔行扫描总行数一般为奇数，为什么不能为偶数呢？</a:t>
            </a:r>
            <a:endParaRPr lang="en-US" altLang="zh-CN" sz="2800" dirty="0" smtClean="0"/>
          </a:p>
          <a:p>
            <a:r>
              <a:rPr lang="zh-CN" altLang="en-US" sz="2800" dirty="0" smtClean="0"/>
              <a:t>奇、偶两场扫描锯齿波电流就必须有所不同</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335298" name="Object 5"/>
          <p:cNvGraphicFramePr>
            <a:graphicFrameLocks noChangeAspect="1"/>
          </p:cNvGraphicFramePr>
          <p:nvPr/>
        </p:nvGraphicFramePr>
        <p:xfrm>
          <a:off x="618072" y="2492896"/>
          <a:ext cx="7986376" cy="2952328"/>
        </p:xfrm>
        <a:graphic>
          <a:graphicData uri="http://schemas.openxmlformats.org/presentationml/2006/ole">
            <mc:AlternateContent xmlns:mc="http://schemas.openxmlformats.org/markup-compatibility/2006">
              <mc:Choice xmlns:v="urn:schemas-microsoft-com:vml" Requires="v">
                <p:oleObj spid="_x0000_s1335303" name="VISIO" r:id="rId3" imgW="3368880" imgH="1245240" progId="Visio.Drawing.11">
                  <p:embed/>
                </p:oleObj>
              </mc:Choice>
              <mc:Fallback>
                <p:oleObj name="VISIO" r:id="rId3" imgW="3368880" imgH="124524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8072" y="2492896"/>
                        <a:ext cx="7986376" cy="2952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1331640" y="5949280"/>
            <a:ext cx="7344816" cy="461665"/>
          </a:xfrm>
          <a:prstGeom prst="rect">
            <a:avLst/>
          </a:prstGeom>
          <a:noFill/>
        </p:spPr>
        <p:txBody>
          <a:bodyPr wrap="square" rtlCol="0">
            <a:spAutoFit/>
          </a:bodyPr>
          <a:lstStyle/>
          <a:p>
            <a:endParaRPr lang="zh-CN" altLang="en-US" dirty="0"/>
          </a:p>
        </p:txBody>
      </p:sp>
      <p:sp>
        <p:nvSpPr>
          <p:cNvPr id="7" name="TextBox 6"/>
          <p:cNvSpPr txBox="1"/>
          <p:nvPr/>
        </p:nvSpPr>
        <p:spPr>
          <a:xfrm>
            <a:off x="1115616" y="5445224"/>
            <a:ext cx="7344816" cy="951735"/>
          </a:xfrm>
          <a:prstGeom prst="rect">
            <a:avLst/>
          </a:prstGeom>
          <a:noFill/>
        </p:spPr>
        <p:txBody>
          <a:bodyPr wrap="square" rtlCol="0">
            <a:spAutoFit/>
          </a:bodyPr>
          <a:lstStyle/>
          <a:p>
            <a:pPr>
              <a:lnSpc>
                <a:spcPct val="150000"/>
              </a:lnSpc>
            </a:pPr>
            <a:r>
              <a:rPr lang="zh-CN" altLang="en-US" sz="2000" b="0" dirty="0" smtClean="0"/>
              <a:t>偶数场与奇数场扫描电流振幅相差</a:t>
            </a:r>
            <a:r>
              <a:rPr lang="en-US" altLang="zh-CN" sz="2000" b="0" i="1" dirty="0" err="1" smtClean="0"/>
              <a:t>Δi</a:t>
            </a:r>
            <a:r>
              <a:rPr lang="en-US" altLang="zh-CN" sz="2000" b="0" baseline="-25000" dirty="0" err="1" smtClean="0"/>
              <a:t>V</a:t>
            </a:r>
            <a:r>
              <a:rPr lang="zh-CN" altLang="en-US" sz="2000" b="0" dirty="0" smtClean="0"/>
              <a:t>，当奇数场扫描结束时，电流并不下降到零而是保持一定数值</a:t>
            </a:r>
            <a:r>
              <a:rPr lang="en-US" altLang="zh-CN" sz="2000" b="0" i="1" dirty="0" err="1" smtClean="0"/>
              <a:t>Δi</a:t>
            </a:r>
            <a:r>
              <a:rPr lang="en-US" altLang="zh-CN" sz="2000" b="0" baseline="-25000" dirty="0" err="1" smtClean="0"/>
              <a:t>V</a:t>
            </a:r>
            <a:endParaRPr lang="zh-CN" altLang="en-US" sz="2000" b="0"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1640" y="404664"/>
            <a:ext cx="7453064" cy="1008112"/>
          </a:xfrm>
        </p:spPr>
        <p:txBody>
          <a:bodyPr/>
          <a:lstStyle/>
          <a:p>
            <a:r>
              <a:rPr lang="zh-CN" altLang="en-US" dirty="0" smtClean="0"/>
              <a:t>我国广播电视扫描参数（</a:t>
            </a:r>
            <a:r>
              <a:rPr lang="en-US" altLang="zh-CN" dirty="0" smtClean="0"/>
              <a:t>PAL</a:t>
            </a:r>
            <a:r>
              <a:rPr lang="zh-CN" altLang="en-US" dirty="0" smtClean="0"/>
              <a:t>制）倒相正交平衡调幅制</a:t>
            </a:r>
            <a:endParaRPr lang="zh-CN" altLang="en-US" dirty="0"/>
          </a:p>
        </p:txBody>
      </p:sp>
      <p:sp>
        <p:nvSpPr>
          <p:cNvPr id="3" name="内容占位符 2"/>
          <p:cNvSpPr>
            <a:spLocks noGrp="1"/>
          </p:cNvSpPr>
          <p:nvPr>
            <p:ph idx="1"/>
          </p:nvPr>
        </p:nvSpPr>
        <p:spPr>
          <a:xfrm>
            <a:off x="1066800" y="1536724"/>
            <a:ext cx="7620000" cy="4700588"/>
          </a:xfrm>
        </p:spPr>
        <p:txBody>
          <a:bodyPr/>
          <a:lstStyle/>
          <a:p>
            <a:pPr algn="just" eaLnBrk="1" hangingPunct="1">
              <a:lnSpc>
                <a:spcPct val="150000"/>
              </a:lnSpc>
            </a:pPr>
            <a:r>
              <a:rPr lang="zh-CN" altLang="en-US" sz="2400" dirty="0" smtClean="0">
                <a:latin typeface="+mn-ea"/>
              </a:rPr>
              <a:t>行周期：</a:t>
            </a:r>
            <a:r>
              <a:rPr lang="en-US" altLang="zh-CN" sz="2400" i="1" dirty="0" smtClean="0">
                <a:latin typeface="+mn-ea"/>
              </a:rPr>
              <a:t>T</a:t>
            </a:r>
            <a:r>
              <a:rPr lang="en-US" altLang="zh-CN" sz="2400" baseline="-25000" dirty="0" smtClean="0">
                <a:latin typeface="+mn-ea"/>
              </a:rPr>
              <a:t>H</a:t>
            </a:r>
            <a:r>
              <a:rPr lang="en-US" altLang="zh-CN" sz="2400" dirty="0" smtClean="0">
                <a:latin typeface="+mn-ea"/>
              </a:rPr>
              <a:t>=64μs</a:t>
            </a:r>
            <a:r>
              <a:rPr lang="zh-CN" altLang="en-US" sz="2400" dirty="0" smtClean="0">
                <a:latin typeface="+mn-ea"/>
              </a:rPr>
              <a:t>；行频：</a:t>
            </a:r>
            <a:r>
              <a:rPr lang="en-US" altLang="zh-CN" sz="2400" i="1" dirty="0" err="1" smtClean="0">
                <a:latin typeface="+mn-ea"/>
              </a:rPr>
              <a:t>f</a:t>
            </a:r>
            <a:r>
              <a:rPr lang="en-US" altLang="zh-CN" sz="2400" baseline="-25000" dirty="0" err="1" smtClean="0">
                <a:latin typeface="+mn-ea"/>
              </a:rPr>
              <a:t>H</a:t>
            </a:r>
            <a:r>
              <a:rPr lang="en-US" altLang="zh-CN" sz="2400" dirty="0" smtClean="0">
                <a:latin typeface="+mn-ea"/>
              </a:rPr>
              <a:t>=15625Hz</a:t>
            </a:r>
            <a:r>
              <a:rPr lang="zh-CN" altLang="en-US" sz="2400" dirty="0" smtClean="0">
                <a:latin typeface="+mn-ea"/>
              </a:rPr>
              <a:t>；</a:t>
            </a:r>
            <a:endParaRPr lang="en-US" altLang="zh-CN" sz="2400" dirty="0" smtClean="0">
              <a:latin typeface="+mn-ea"/>
            </a:endParaRPr>
          </a:p>
          <a:p>
            <a:pPr algn="just" eaLnBrk="1" hangingPunct="1">
              <a:lnSpc>
                <a:spcPct val="150000"/>
              </a:lnSpc>
              <a:buNone/>
            </a:pPr>
            <a:r>
              <a:rPr lang="zh-CN" altLang="en-US" sz="2400" dirty="0" smtClean="0">
                <a:latin typeface="+mn-ea"/>
              </a:rPr>
              <a:t>其中 行正程：</a:t>
            </a:r>
            <a:r>
              <a:rPr lang="en-US" altLang="zh-CN" sz="2400" i="1" dirty="0" smtClean="0">
                <a:latin typeface="+mn-ea"/>
              </a:rPr>
              <a:t>T</a:t>
            </a:r>
            <a:r>
              <a:rPr lang="en-US" altLang="zh-CN" sz="2400" baseline="-25000" dirty="0" smtClean="0">
                <a:latin typeface="+mn-ea"/>
              </a:rPr>
              <a:t>SH</a:t>
            </a:r>
            <a:r>
              <a:rPr lang="en-US" altLang="zh-CN" sz="2400" dirty="0" smtClean="0">
                <a:latin typeface="+mn-ea"/>
              </a:rPr>
              <a:t>=52μs</a:t>
            </a:r>
            <a:r>
              <a:rPr lang="zh-CN" altLang="en-US" sz="2400" dirty="0" smtClean="0">
                <a:latin typeface="+mn-ea"/>
              </a:rPr>
              <a:t>；行逆程：</a:t>
            </a:r>
            <a:r>
              <a:rPr lang="en-US" altLang="zh-CN" sz="2400" i="1" dirty="0" smtClean="0">
                <a:latin typeface="+mn-ea"/>
              </a:rPr>
              <a:t>T</a:t>
            </a:r>
            <a:r>
              <a:rPr lang="en-US" altLang="zh-CN" sz="2400" baseline="-25000" dirty="0" smtClean="0">
                <a:latin typeface="+mn-ea"/>
              </a:rPr>
              <a:t>RH</a:t>
            </a:r>
            <a:r>
              <a:rPr lang="en-US" altLang="zh-CN" sz="2400" dirty="0" smtClean="0">
                <a:latin typeface="+mn-ea"/>
              </a:rPr>
              <a:t>=12μs</a:t>
            </a:r>
            <a:r>
              <a:rPr lang="zh-CN" altLang="en-US" sz="2400" dirty="0" smtClean="0">
                <a:latin typeface="+mn-ea"/>
              </a:rPr>
              <a:t></a:t>
            </a:r>
          </a:p>
          <a:p>
            <a:pPr algn="just" eaLnBrk="1" hangingPunct="1">
              <a:lnSpc>
                <a:spcPct val="150000"/>
              </a:lnSpc>
            </a:pPr>
            <a:r>
              <a:rPr lang="zh-CN" altLang="en-US" sz="2400" dirty="0" smtClean="0">
                <a:latin typeface="+mn-ea"/>
              </a:rPr>
              <a:t>场周期：</a:t>
            </a:r>
            <a:r>
              <a:rPr lang="en-US" altLang="zh-CN" sz="2400" i="1" dirty="0" smtClean="0">
                <a:latin typeface="+mn-ea"/>
              </a:rPr>
              <a:t>T</a:t>
            </a:r>
            <a:r>
              <a:rPr lang="en-US" altLang="zh-CN" sz="2400" baseline="-25000" dirty="0" smtClean="0">
                <a:latin typeface="+mn-ea"/>
              </a:rPr>
              <a:t>V</a:t>
            </a:r>
            <a:r>
              <a:rPr lang="en-US" altLang="zh-CN" sz="2400" dirty="0" smtClean="0">
                <a:latin typeface="+mn-ea"/>
              </a:rPr>
              <a:t>=20ms</a:t>
            </a:r>
            <a:r>
              <a:rPr lang="zh-CN" altLang="en-US" sz="2400" dirty="0" smtClean="0">
                <a:latin typeface="+mn-ea"/>
              </a:rPr>
              <a:t>；场频：</a:t>
            </a:r>
            <a:r>
              <a:rPr lang="en-US" altLang="zh-CN" sz="2400" i="1" dirty="0" err="1" smtClean="0">
                <a:latin typeface="+mn-ea"/>
              </a:rPr>
              <a:t>f</a:t>
            </a:r>
            <a:r>
              <a:rPr lang="en-US" altLang="zh-CN" sz="2400" baseline="-25000" dirty="0" err="1" smtClean="0">
                <a:latin typeface="+mn-ea"/>
              </a:rPr>
              <a:t>V</a:t>
            </a:r>
            <a:r>
              <a:rPr lang="en-US" altLang="zh-CN" sz="2400" dirty="0" smtClean="0">
                <a:latin typeface="+mn-ea"/>
              </a:rPr>
              <a:t>=50Hz</a:t>
            </a:r>
            <a:r>
              <a:rPr lang="zh-CN" altLang="en-US" sz="2400" dirty="0" smtClean="0">
                <a:latin typeface="+mn-ea"/>
              </a:rPr>
              <a:t></a:t>
            </a:r>
          </a:p>
          <a:p>
            <a:pPr algn="just" eaLnBrk="1" hangingPunct="1">
              <a:lnSpc>
                <a:spcPct val="150000"/>
              </a:lnSpc>
              <a:buNone/>
            </a:pPr>
            <a:r>
              <a:rPr lang="zh-CN" altLang="en-US" sz="2400" dirty="0" smtClean="0">
                <a:latin typeface="+mn-ea"/>
              </a:rPr>
              <a:t>其中 场正程：</a:t>
            </a:r>
            <a:r>
              <a:rPr lang="en-US" altLang="zh-CN" sz="2400" i="1" dirty="0" smtClean="0">
                <a:latin typeface="+mn-ea"/>
              </a:rPr>
              <a:t>T</a:t>
            </a:r>
            <a:r>
              <a:rPr lang="en-US" altLang="zh-CN" sz="2400" baseline="-25000" dirty="0" smtClean="0">
                <a:latin typeface="+mn-ea"/>
              </a:rPr>
              <a:t>SV</a:t>
            </a:r>
            <a:r>
              <a:rPr lang="en-US" altLang="zh-CN" sz="2400" dirty="0" smtClean="0">
                <a:latin typeface="+mn-ea"/>
              </a:rPr>
              <a:t>=18.4ms</a:t>
            </a:r>
            <a:r>
              <a:rPr lang="zh-CN" altLang="en-US" sz="2400" dirty="0" smtClean="0">
                <a:latin typeface="+mn-ea"/>
              </a:rPr>
              <a:t>；场逆程：</a:t>
            </a:r>
            <a:r>
              <a:rPr lang="en-US" altLang="zh-CN" sz="2400" i="1" dirty="0" smtClean="0">
                <a:latin typeface="+mn-ea"/>
              </a:rPr>
              <a:t>T</a:t>
            </a:r>
            <a:r>
              <a:rPr lang="en-US" altLang="zh-CN" sz="2400" baseline="-25000" dirty="0" smtClean="0">
                <a:latin typeface="+mn-ea"/>
              </a:rPr>
              <a:t>RV</a:t>
            </a:r>
            <a:r>
              <a:rPr lang="en-US" altLang="zh-CN" sz="2400" dirty="0" smtClean="0">
                <a:latin typeface="+mn-ea"/>
              </a:rPr>
              <a:t>=1.6ms</a:t>
            </a:r>
            <a:endParaRPr lang="zh-CN" altLang="en-US" sz="2400" dirty="0" smtClean="0">
              <a:latin typeface="+mn-ea"/>
            </a:endParaRPr>
          </a:p>
          <a:p>
            <a:pPr algn="just" eaLnBrk="1" hangingPunct="1">
              <a:lnSpc>
                <a:spcPct val="150000"/>
              </a:lnSpc>
            </a:pPr>
            <a:r>
              <a:rPr lang="zh-CN" altLang="en-US" sz="2400" dirty="0" smtClean="0">
                <a:latin typeface="+mn-ea"/>
              </a:rPr>
              <a:t>帧周期：</a:t>
            </a:r>
            <a:r>
              <a:rPr lang="en-US" altLang="zh-CN" sz="2400" i="1" dirty="0" smtClean="0">
                <a:latin typeface="+mn-ea"/>
              </a:rPr>
              <a:t>T</a:t>
            </a:r>
            <a:r>
              <a:rPr lang="en-US" altLang="zh-CN" sz="2400" baseline="-25000" dirty="0" smtClean="0">
                <a:latin typeface="+mn-ea"/>
              </a:rPr>
              <a:t>Z</a:t>
            </a:r>
            <a:r>
              <a:rPr lang="en-US" altLang="zh-CN" sz="2400" dirty="0" smtClean="0">
                <a:latin typeface="+mn-ea"/>
              </a:rPr>
              <a:t>=40ms</a:t>
            </a:r>
            <a:r>
              <a:rPr lang="zh-CN" altLang="en-US" sz="2400" dirty="0" smtClean="0">
                <a:latin typeface="+mn-ea"/>
              </a:rPr>
              <a:t>；每帧行数：</a:t>
            </a:r>
            <a:r>
              <a:rPr lang="en-US" altLang="zh-CN" sz="2400" dirty="0" smtClean="0">
                <a:latin typeface="+mn-ea"/>
              </a:rPr>
              <a:t>Z=625</a:t>
            </a:r>
            <a:r>
              <a:rPr lang="zh-CN" altLang="en-US" sz="2400" dirty="0" smtClean="0">
                <a:latin typeface="+mn-ea"/>
              </a:rPr>
              <a:t>行</a:t>
            </a:r>
            <a:endParaRPr lang="en-US" altLang="zh-CN" sz="2400" dirty="0" smtClean="0">
              <a:latin typeface="+mn-ea"/>
            </a:endParaRPr>
          </a:p>
          <a:p>
            <a:pPr algn="just" eaLnBrk="1" hangingPunct="1">
              <a:lnSpc>
                <a:spcPct val="150000"/>
              </a:lnSpc>
              <a:buNone/>
            </a:pPr>
            <a:r>
              <a:rPr lang="zh-CN" altLang="en-US" sz="2400" dirty="0" smtClean="0">
                <a:latin typeface="+mn-ea"/>
              </a:rPr>
              <a:t>其中 正程</a:t>
            </a:r>
            <a:r>
              <a:rPr lang="en-US" altLang="zh-CN" sz="2400" dirty="0" smtClean="0">
                <a:latin typeface="+mn-ea"/>
              </a:rPr>
              <a:t>575</a:t>
            </a:r>
            <a:r>
              <a:rPr lang="zh-CN" altLang="en-US" sz="2400" dirty="0" smtClean="0">
                <a:latin typeface="+mn-ea"/>
              </a:rPr>
              <a:t>行，逆程</a:t>
            </a:r>
            <a:r>
              <a:rPr lang="en-US" altLang="zh-CN" sz="2400" dirty="0" smtClean="0">
                <a:latin typeface="+mn-ea"/>
              </a:rPr>
              <a:t>50</a:t>
            </a:r>
            <a:r>
              <a:rPr lang="zh-CN" altLang="en-US" sz="2400" dirty="0" smtClean="0">
                <a:latin typeface="+mn-ea"/>
              </a:rPr>
              <a:t>行；帧频：</a:t>
            </a:r>
            <a:r>
              <a:rPr lang="en-US" altLang="zh-CN" sz="2400" i="1" dirty="0" err="1" smtClean="0">
                <a:latin typeface="+mn-ea"/>
              </a:rPr>
              <a:t>f</a:t>
            </a:r>
            <a:r>
              <a:rPr lang="en-US" altLang="zh-CN" sz="2400" baseline="-25000" dirty="0" err="1" smtClean="0">
                <a:latin typeface="+mn-ea"/>
              </a:rPr>
              <a:t>Z</a:t>
            </a:r>
            <a:r>
              <a:rPr lang="en-US" altLang="zh-CN" sz="2400" dirty="0" smtClean="0">
                <a:latin typeface="+mn-ea"/>
              </a:rPr>
              <a:t>=25Hz</a:t>
            </a:r>
            <a:endParaRPr lang="zh-CN" altLang="en-US" sz="2400" dirty="0" smtClean="0">
              <a:latin typeface="+mn-ea"/>
            </a:endParaRPr>
          </a:p>
          <a:p>
            <a:pPr algn="just" eaLnBrk="1" hangingPunct="1">
              <a:lnSpc>
                <a:spcPct val="150000"/>
              </a:lnSpc>
            </a:pPr>
            <a:r>
              <a:rPr lang="zh-CN" altLang="en-US" sz="2400" dirty="0" smtClean="0">
                <a:latin typeface="+mn-ea"/>
              </a:rPr>
              <a:t>每场行数：</a:t>
            </a:r>
            <a:r>
              <a:rPr lang="en-US" altLang="zh-CN" sz="2400" dirty="0" smtClean="0">
                <a:latin typeface="+mn-ea"/>
              </a:rPr>
              <a:t>312.5</a:t>
            </a:r>
            <a:r>
              <a:rPr lang="zh-CN" altLang="en-US" sz="2400" dirty="0" smtClean="0">
                <a:latin typeface="+mn-ea"/>
              </a:rPr>
              <a:t>行（其中：正程</a:t>
            </a:r>
            <a:r>
              <a:rPr lang="en-US" altLang="zh-CN" sz="2400" dirty="0" smtClean="0">
                <a:latin typeface="+mn-ea"/>
              </a:rPr>
              <a:t>287.5</a:t>
            </a:r>
            <a:r>
              <a:rPr lang="zh-CN" altLang="en-US" sz="2400" dirty="0" smtClean="0">
                <a:latin typeface="+mn-ea"/>
              </a:rPr>
              <a:t>行，逆程</a:t>
            </a:r>
            <a:r>
              <a:rPr lang="en-US" altLang="zh-CN" sz="2400" dirty="0" smtClean="0">
                <a:latin typeface="+mn-ea"/>
              </a:rPr>
              <a:t>25</a:t>
            </a:r>
            <a:r>
              <a:rPr lang="zh-CN" altLang="en-US" sz="2400" dirty="0" smtClean="0">
                <a:latin typeface="+mn-ea"/>
              </a:rPr>
              <a:t>行）</a:t>
            </a:r>
            <a:endParaRPr lang="en-US" altLang="zh-CN" sz="2400" dirty="0" smtClean="0">
              <a:latin typeface="+mn-ea"/>
            </a:endParaRPr>
          </a:p>
          <a:p>
            <a:pPr algn="just" eaLnBrk="1" hangingPunct="1">
              <a:lnSpc>
                <a:spcPct val="150000"/>
              </a:lnSpc>
            </a:pPr>
            <a:r>
              <a:rPr lang="zh-CN" altLang="en-US" sz="2400" dirty="0" smtClean="0">
                <a:latin typeface="+mn-ea"/>
              </a:rPr>
              <a:t>颜色模型：</a:t>
            </a:r>
            <a:r>
              <a:rPr lang="en-US" altLang="zh-CN" sz="2400" dirty="0" smtClean="0">
                <a:latin typeface="+mn-ea"/>
              </a:rPr>
              <a:t>YUV</a:t>
            </a:r>
            <a:endParaRPr lang="zh-CN" altLang="en-US" sz="2400" dirty="0">
              <a:latin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电视的对比度</a:t>
            </a:r>
            <a:endParaRPr lang="zh-CN" altLang="en-US" dirty="0"/>
          </a:p>
        </p:txBody>
      </p:sp>
      <p:sp>
        <p:nvSpPr>
          <p:cNvPr id="3" name="内容占位符 2"/>
          <p:cNvSpPr>
            <a:spLocks noGrp="1"/>
          </p:cNvSpPr>
          <p:nvPr>
            <p:ph idx="1"/>
          </p:nvPr>
        </p:nvSpPr>
        <p:spPr>
          <a:xfrm>
            <a:off x="611560" y="1052736"/>
            <a:ext cx="8280920" cy="5184576"/>
          </a:xfrm>
        </p:spPr>
        <p:txBody>
          <a:bodyPr/>
          <a:lstStyle/>
          <a:p>
            <a:r>
              <a:rPr lang="zh-CN" altLang="en-US" sz="2800" dirty="0" smtClean="0"/>
              <a:t>对比度：客观景物的最大亮度与最小亮度之比</a:t>
            </a:r>
            <a:endParaRPr lang="en-US" altLang="zh-CN" sz="2800" dirty="0" smtClean="0"/>
          </a:p>
          <a:p>
            <a:r>
              <a:rPr lang="zh-CN" altLang="en-US" sz="2800" dirty="0" smtClean="0"/>
              <a:t>影响因素</a:t>
            </a:r>
            <a:endParaRPr lang="en-US" altLang="zh-CN" sz="2800" dirty="0" smtClean="0"/>
          </a:p>
          <a:p>
            <a:pPr lvl="1">
              <a:lnSpc>
                <a:spcPct val="130000"/>
              </a:lnSpc>
            </a:pPr>
            <a:r>
              <a:rPr lang="zh-CN" altLang="en-US" sz="2400" dirty="0" smtClean="0"/>
              <a:t>周围的环境亮度</a:t>
            </a:r>
            <a:r>
              <a:rPr lang="en-US" altLang="zh-CN" sz="2400" i="1" dirty="0" smtClean="0"/>
              <a:t>B</a:t>
            </a:r>
            <a:r>
              <a:rPr lang="en-US" altLang="zh-CN" sz="2400" baseline="-25000" dirty="0" smtClean="0"/>
              <a:t>D</a:t>
            </a:r>
          </a:p>
          <a:p>
            <a:pPr lvl="1">
              <a:lnSpc>
                <a:spcPct val="130000"/>
              </a:lnSpc>
            </a:pPr>
            <a:r>
              <a:rPr lang="zh-CN" altLang="en-US" sz="2400" dirty="0" smtClean="0"/>
              <a:t>显像管的最大亮度</a:t>
            </a:r>
            <a:r>
              <a:rPr lang="en-US" altLang="zh-CN" sz="2400" i="1" dirty="0" err="1" smtClean="0"/>
              <a:t>B</a:t>
            </a:r>
            <a:r>
              <a:rPr lang="en-US" altLang="zh-CN" sz="2400" baseline="-25000" dirty="0" err="1" smtClean="0"/>
              <a:t>max</a:t>
            </a:r>
            <a:r>
              <a:rPr lang="zh-CN" altLang="en-US" sz="2400" dirty="0" smtClean="0"/>
              <a:t>和最小亮度</a:t>
            </a:r>
            <a:r>
              <a:rPr lang="en-US" altLang="zh-CN" sz="2400" i="1" dirty="0" err="1" smtClean="0"/>
              <a:t>B</a:t>
            </a:r>
            <a:r>
              <a:rPr lang="en-US" altLang="zh-CN" sz="2400" baseline="-25000" dirty="0" err="1" smtClean="0"/>
              <a:t>min</a:t>
            </a:r>
            <a:endParaRPr lang="en-US" altLang="zh-CN" sz="2400" baseline="-25000" dirty="0" smtClean="0"/>
          </a:p>
          <a:p>
            <a:r>
              <a:rPr lang="zh-CN" altLang="en-US" sz="2800" dirty="0" smtClean="0"/>
              <a:t>周围环境越亮，电视图像的对比度就越低</a:t>
            </a:r>
            <a:endParaRPr lang="en-US" altLang="zh-CN" sz="2800" dirty="0" smtClean="0"/>
          </a:p>
          <a:p>
            <a:r>
              <a:rPr lang="zh-CN" altLang="en-US" sz="2800" dirty="0" smtClean="0"/>
              <a:t>人眼对周围环境和感觉有很强的适应性，在不同的背景亮度时，人眼对亮度的主观感觉和视觉范围是不一样的</a:t>
            </a:r>
            <a:endParaRPr lang="en-US" altLang="zh-CN" sz="2800" dirty="0" smtClean="0"/>
          </a:p>
          <a:p>
            <a:pPr lvl="1"/>
            <a:r>
              <a:rPr lang="zh-CN" altLang="en-US" sz="2400" dirty="0" smtClean="0"/>
              <a:t>实况转播时，实际现场亮度范围可达</a:t>
            </a:r>
            <a:r>
              <a:rPr lang="en-US" altLang="zh-CN" sz="2400" dirty="0" smtClean="0"/>
              <a:t>200</a:t>
            </a:r>
            <a:r>
              <a:rPr lang="zh-CN" altLang="en-US" sz="2400" dirty="0" smtClean="0"/>
              <a:t>～</a:t>
            </a:r>
            <a:r>
              <a:rPr lang="en-US" altLang="zh-CN" sz="2400" dirty="0" smtClean="0"/>
              <a:t>2</a:t>
            </a:r>
            <a:r>
              <a:rPr lang="zh-CN" altLang="en-US" sz="2400" dirty="0" smtClean="0"/>
              <a:t>万</a:t>
            </a:r>
            <a:r>
              <a:rPr lang="en-US" altLang="zh-CN" sz="2400" dirty="0" smtClean="0"/>
              <a:t>nit</a:t>
            </a:r>
          </a:p>
          <a:p>
            <a:pPr lvl="1"/>
            <a:r>
              <a:rPr lang="zh-CN" altLang="en-US" sz="2400" dirty="0" smtClean="0"/>
              <a:t>电视屏幕上的亮度范围仅为</a:t>
            </a:r>
            <a:r>
              <a:rPr lang="en-US" altLang="zh-CN" sz="2400" dirty="0" smtClean="0"/>
              <a:t>2</a:t>
            </a:r>
            <a:r>
              <a:rPr lang="zh-CN" altLang="en-US" sz="2400" dirty="0" smtClean="0"/>
              <a:t>～</a:t>
            </a:r>
            <a:r>
              <a:rPr lang="en-US" altLang="zh-CN" sz="2400" dirty="0" smtClean="0"/>
              <a:t>200nit</a:t>
            </a:r>
            <a:r>
              <a:rPr lang="zh-CN" altLang="en-US" sz="2400" dirty="0" smtClean="0"/>
              <a:t>（设</a:t>
            </a:r>
            <a:r>
              <a:rPr lang="en-US" altLang="zh-CN" sz="2400" i="1" dirty="0" smtClean="0"/>
              <a:t>B</a:t>
            </a:r>
            <a:r>
              <a:rPr lang="en-US" altLang="zh-CN" sz="2400" baseline="-25000" dirty="0" smtClean="0"/>
              <a:t>D</a:t>
            </a:r>
            <a:r>
              <a:rPr lang="zh-CN" altLang="en-US" sz="2400" dirty="0" smtClean="0"/>
              <a:t>为</a:t>
            </a:r>
            <a:r>
              <a:rPr lang="en-US" altLang="zh-CN" sz="2400" dirty="0" smtClean="0"/>
              <a:t>30nit</a:t>
            </a:r>
            <a:r>
              <a:rPr lang="zh-CN" altLang="en-US" sz="2400" dirty="0" smtClean="0"/>
              <a:t>）</a:t>
            </a:r>
            <a:endParaRPr lang="en-US" altLang="zh-CN" sz="2400" dirty="0" smtClean="0"/>
          </a:p>
          <a:p>
            <a:pPr lvl="1"/>
            <a:r>
              <a:rPr lang="zh-CN" altLang="en-US" sz="2400" dirty="0" smtClean="0"/>
              <a:t>对比度相同，都为</a:t>
            </a:r>
            <a:r>
              <a:rPr lang="en-US" altLang="zh-CN" sz="2400" dirty="0" smtClean="0"/>
              <a:t>100</a:t>
            </a:r>
            <a:r>
              <a:rPr lang="zh-CN" altLang="en-US" sz="2400" dirty="0" smtClean="0"/>
              <a:t>，人眼仍有真实的主观亮度感觉</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336322" name="Object 4"/>
          <p:cNvGraphicFramePr>
            <a:graphicFrameLocks noChangeAspect="1"/>
          </p:cNvGraphicFramePr>
          <p:nvPr/>
        </p:nvGraphicFramePr>
        <p:xfrm>
          <a:off x="4788024" y="1682825"/>
          <a:ext cx="3733800" cy="954087"/>
        </p:xfrm>
        <a:graphic>
          <a:graphicData uri="http://schemas.openxmlformats.org/presentationml/2006/ole">
            <mc:AlternateContent xmlns:mc="http://schemas.openxmlformats.org/markup-compatibility/2006">
              <mc:Choice xmlns:v="urn:schemas-microsoft-com:vml" Requires="v">
                <p:oleObj spid="_x0000_s1336327" name="Equation" r:id="rId4" imgW="1688760" imgH="431640" progId="Equation.3">
                  <p:embed/>
                </p:oleObj>
              </mc:Choice>
              <mc:Fallback>
                <p:oleObj name="Equation" r:id="rId4" imgW="1688760" imgH="431640" progId="Equation.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88024" y="1682825"/>
                        <a:ext cx="3733800" cy="954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图像尺寸与几何相似性</a:t>
            </a:r>
            <a:endParaRPr lang="zh-CN" altLang="en-US" dirty="0"/>
          </a:p>
        </p:txBody>
      </p:sp>
      <p:sp>
        <p:nvSpPr>
          <p:cNvPr id="3" name="内容占位符 2"/>
          <p:cNvSpPr>
            <a:spLocks noGrp="1"/>
          </p:cNvSpPr>
          <p:nvPr>
            <p:ph idx="1"/>
          </p:nvPr>
        </p:nvSpPr>
        <p:spPr/>
        <p:txBody>
          <a:bodyPr/>
          <a:lstStyle/>
          <a:p>
            <a:r>
              <a:rPr lang="zh-CN" altLang="en-US" dirty="0" smtClean="0"/>
              <a:t>宽高比：</a:t>
            </a:r>
            <a:r>
              <a:rPr lang="en-US" altLang="zh-CN" dirty="0" smtClean="0"/>
              <a:t>4/3</a:t>
            </a:r>
          </a:p>
          <a:p>
            <a:r>
              <a:rPr lang="zh-CN" altLang="en-US" dirty="0" smtClean="0"/>
              <a:t>屏幕尺寸：用对角线长度表示</a:t>
            </a:r>
            <a:endParaRPr lang="en-US" altLang="zh-CN" dirty="0" smtClean="0"/>
          </a:p>
          <a:p>
            <a:pPr lvl="1"/>
            <a:r>
              <a:rPr lang="en-US" altLang="zh-CN" dirty="0" smtClean="0"/>
              <a:t>cm</a:t>
            </a:r>
            <a:r>
              <a:rPr lang="zh-CN" altLang="en-US" dirty="0" smtClean="0"/>
              <a:t>或</a:t>
            </a:r>
            <a:r>
              <a:rPr lang="en-US" altLang="zh-CN" dirty="0" smtClean="0"/>
              <a:t>in </a:t>
            </a:r>
            <a:r>
              <a:rPr lang="zh-CN" altLang="en-US" dirty="0" smtClean="0"/>
              <a:t>（</a:t>
            </a:r>
            <a:r>
              <a:rPr lang="en-US" altLang="zh-CN" dirty="0" smtClean="0"/>
              <a:t>1in=2.54cm</a:t>
            </a:r>
            <a:r>
              <a:rPr lang="zh-CN" altLang="en-US" dirty="0" smtClean="0"/>
              <a:t>）</a:t>
            </a:r>
            <a:endParaRPr lang="en-US" altLang="zh-CN" dirty="0" smtClean="0"/>
          </a:p>
          <a:p>
            <a:r>
              <a:rPr lang="zh-CN" altLang="en-US" dirty="0" smtClean="0"/>
              <a:t>几何相似性</a:t>
            </a:r>
            <a:endParaRPr lang="en-US" altLang="zh-CN" dirty="0" smtClean="0"/>
          </a:p>
          <a:p>
            <a:pPr lvl="1"/>
            <a:r>
              <a:rPr lang="zh-CN" altLang="en-US" dirty="0" smtClean="0"/>
              <a:t>重现图像与实际景象形状相似、比例一致</a:t>
            </a:r>
            <a:endParaRPr lang="en-US" altLang="zh-CN" dirty="0" smtClean="0"/>
          </a:p>
          <a:p>
            <a:r>
              <a:rPr lang="zh-CN" altLang="en-US" dirty="0" smtClean="0"/>
              <a:t>图像失真</a:t>
            </a:r>
            <a:endParaRPr lang="en-US" altLang="zh-CN" dirty="0" smtClean="0"/>
          </a:p>
          <a:p>
            <a:pPr lvl="1"/>
            <a:r>
              <a:rPr lang="zh-CN" altLang="en-US" dirty="0" smtClean="0"/>
              <a:t>分为非线性失真与几何失真两种情况</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电视图像的非线性失真</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412098" name="Object 5"/>
          <p:cNvGraphicFramePr>
            <a:graphicFrameLocks noChangeAspect="1"/>
          </p:cNvGraphicFramePr>
          <p:nvPr/>
        </p:nvGraphicFramePr>
        <p:xfrm>
          <a:off x="-43095" y="1362130"/>
          <a:ext cx="9079591" cy="3363014"/>
        </p:xfrm>
        <a:graphic>
          <a:graphicData uri="http://schemas.openxmlformats.org/presentationml/2006/ole">
            <mc:AlternateContent xmlns:mc="http://schemas.openxmlformats.org/markup-compatibility/2006">
              <mc:Choice xmlns:v="urn:schemas-microsoft-com:vml" Requires="v">
                <p:oleObj spid="_x0000_s1412103" name="VISIO" r:id="rId3" imgW="4677120" imgH="1731240" progId="Visio.Drawing.11">
                  <p:embed/>
                </p:oleObj>
              </mc:Choice>
              <mc:Fallback>
                <p:oleObj name="VISIO" r:id="rId3" imgW="4677120" imgH="173124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95" y="1362130"/>
                        <a:ext cx="9079591" cy="33630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1691680" y="4767535"/>
            <a:ext cx="5400600" cy="461665"/>
          </a:xfrm>
          <a:prstGeom prst="rect">
            <a:avLst/>
          </a:prstGeom>
          <a:noFill/>
        </p:spPr>
        <p:txBody>
          <a:bodyPr wrap="square" rtlCol="0">
            <a:spAutoFit/>
          </a:bodyPr>
          <a:lstStyle/>
          <a:p>
            <a:r>
              <a:rPr lang="en-US" altLang="zh-CN" dirty="0" smtClean="0"/>
              <a:t>(a)</a:t>
            </a:r>
            <a:r>
              <a:rPr lang="zh-CN" altLang="en-US" dirty="0" smtClean="0"/>
              <a:t>不失真；</a:t>
            </a:r>
            <a:r>
              <a:rPr lang="en-US" altLang="zh-CN" dirty="0" smtClean="0"/>
              <a:t>(b)</a:t>
            </a:r>
            <a:r>
              <a:rPr lang="en-US" altLang="zh-CN" i="1" dirty="0" err="1" smtClean="0"/>
              <a:t>i</a:t>
            </a:r>
            <a:r>
              <a:rPr lang="en-US" altLang="zh-CN" baseline="-25000" dirty="0" err="1" smtClean="0"/>
              <a:t>YH</a:t>
            </a:r>
            <a:r>
              <a:rPr lang="zh-CN" altLang="en-US" dirty="0" smtClean="0"/>
              <a:t>失真；</a:t>
            </a:r>
            <a:r>
              <a:rPr lang="en-US" altLang="zh-CN" dirty="0" smtClean="0"/>
              <a:t>(c)</a:t>
            </a:r>
            <a:r>
              <a:rPr lang="en-US" altLang="zh-CN" i="1" dirty="0" err="1" smtClean="0"/>
              <a:t>i</a:t>
            </a:r>
            <a:r>
              <a:rPr lang="en-US" altLang="zh-CN" baseline="-25000" dirty="0" err="1" smtClean="0"/>
              <a:t>YV</a:t>
            </a:r>
            <a:r>
              <a:rPr lang="zh-CN" altLang="en-US" dirty="0" smtClean="0"/>
              <a:t>失真</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电视图像的几何失真</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413122" name="Object 5"/>
          <p:cNvGraphicFramePr>
            <a:graphicFrameLocks noChangeAspect="1"/>
          </p:cNvGraphicFramePr>
          <p:nvPr/>
        </p:nvGraphicFramePr>
        <p:xfrm>
          <a:off x="487810" y="1628800"/>
          <a:ext cx="8260654" cy="2232248"/>
        </p:xfrm>
        <a:graphic>
          <a:graphicData uri="http://schemas.openxmlformats.org/presentationml/2006/ole">
            <mc:AlternateContent xmlns:mc="http://schemas.openxmlformats.org/markup-compatibility/2006">
              <mc:Choice xmlns:v="urn:schemas-microsoft-com:vml" Requires="v">
                <p:oleObj spid="_x0000_s1413127" name="VISIO" r:id="rId3" imgW="4717800" imgH="1275480" progId="Visio.Drawing.11">
                  <p:embed/>
                </p:oleObj>
              </mc:Choice>
              <mc:Fallback>
                <p:oleObj name="VISIO" r:id="rId3" imgW="4717800" imgH="127548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7810" y="1628800"/>
                        <a:ext cx="8260654" cy="22322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1331640" y="4407495"/>
            <a:ext cx="7045518" cy="461665"/>
          </a:xfrm>
          <a:prstGeom prst="rect">
            <a:avLst/>
          </a:prstGeom>
          <a:noFill/>
        </p:spPr>
        <p:txBody>
          <a:bodyPr wrap="none" rtlCol="0">
            <a:spAutoFit/>
          </a:bodyPr>
          <a:lstStyle/>
          <a:p>
            <a:r>
              <a:rPr lang="en-US" altLang="zh-CN" dirty="0" smtClean="0"/>
              <a:t>(a)</a:t>
            </a:r>
            <a:r>
              <a:rPr lang="zh-CN" altLang="en-US" dirty="0" smtClean="0"/>
              <a:t>枕形失真；</a:t>
            </a:r>
            <a:r>
              <a:rPr lang="en-US" altLang="zh-CN" dirty="0" smtClean="0"/>
              <a:t>(b)</a:t>
            </a:r>
            <a:r>
              <a:rPr lang="zh-CN" altLang="en-US" dirty="0" smtClean="0"/>
              <a:t>桶形失真；</a:t>
            </a:r>
            <a:r>
              <a:rPr lang="en-US" altLang="zh-CN" dirty="0" smtClean="0"/>
              <a:t>(c)</a:t>
            </a:r>
            <a:r>
              <a:rPr lang="zh-CN" altLang="en-US" dirty="0" smtClean="0"/>
              <a:t>平行四边形失真</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电视像素的顺序传送</a:t>
            </a:r>
            <a:endParaRPr lang="zh-CN" altLang="en-US" dirty="0"/>
          </a:p>
        </p:txBody>
      </p:sp>
      <p:sp>
        <p:nvSpPr>
          <p:cNvPr id="3" name="内容占位符 2"/>
          <p:cNvSpPr>
            <a:spLocks noGrp="1"/>
          </p:cNvSpPr>
          <p:nvPr>
            <p:ph idx="1"/>
          </p:nvPr>
        </p:nvSpPr>
        <p:spPr>
          <a:xfrm>
            <a:off x="755576" y="3933056"/>
            <a:ext cx="8136904" cy="2304256"/>
          </a:xfrm>
        </p:spPr>
        <p:txBody>
          <a:bodyPr/>
          <a:lstStyle/>
          <a:p>
            <a:r>
              <a:rPr lang="zh-CN" altLang="en-US" sz="2400" dirty="0" smtClean="0"/>
              <a:t>顺序传送</a:t>
            </a:r>
            <a:endParaRPr lang="en-US" altLang="zh-CN" sz="2400" dirty="0" smtClean="0"/>
          </a:p>
          <a:p>
            <a:pPr lvl="1"/>
            <a:r>
              <a:rPr lang="zh-CN" altLang="en-US" sz="2400" dirty="0" smtClean="0"/>
              <a:t>利用人眼的视觉暂留效应与发光材料的余辉特性</a:t>
            </a:r>
            <a:endParaRPr lang="en-US" altLang="zh-CN" sz="2400" dirty="0" smtClean="0"/>
          </a:p>
          <a:p>
            <a:pPr lvl="1"/>
            <a:r>
              <a:rPr lang="zh-CN" altLang="en-US" sz="2400" dirty="0" smtClean="0"/>
              <a:t>是构成现代电视系统的基础，称为顺序传送系统</a:t>
            </a:r>
            <a:endParaRPr lang="en-US" altLang="zh-CN" sz="2400" dirty="0" smtClean="0"/>
          </a:p>
          <a:p>
            <a:r>
              <a:rPr lang="zh-CN" altLang="en-US" sz="2400" dirty="0" smtClean="0"/>
              <a:t>光电元件板：</a:t>
            </a:r>
            <a:r>
              <a:rPr lang="zh-CN" altLang="zh-CN" sz="2400" dirty="0" smtClean="0"/>
              <a:t>光学图像转换成由大量像素组成的电信号</a:t>
            </a:r>
            <a:endParaRPr lang="en-US" altLang="zh-CN" sz="2400" dirty="0" smtClean="0"/>
          </a:p>
          <a:p>
            <a:r>
              <a:rPr lang="zh-CN" altLang="en-US" sz="2400" dirty="0" smtClean="0"/>
              <a:t>电光元件板：电信号转换成相应的光学图像信号</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150978" name="Object 2"/>
          <p:cNvGraphicFramePr>
            <a:graphicFrameLocks noChangeAspect="1"/>
          </p:cNvGraphicFramePr>
          <p:nvPr/>
        </p:nvGraphicFramePr>
        <p:xfrm>
          <a:off x="345504" y="592956"/>
          <a:ext cx="8763000" cy="3340100"/>
        </p:xfrm>
        <a:graphic>
          <a:graphicData uri="http://schemas.openxmlformats.org/presentationml/2006/ole">
            <mc:AlternateContent xmlns:mc="http://schemas.openxmlformats.org/markup-compatibility/2006">
              <mc:Choice xmlns:v="urn:schemas-microsoft-com:vml" Requires="v">
                <p:oleObj spid="_x0000_s1150983" name="VISIO" r:id="rId3" imgW="5184720" imgH="1975680" progId="Visio.Drawing.11">
                  <p:embed/>
                </p:oleObj>
              </mc:Choice>
              <mc:Fallback>
                <p:oleObj name="VISIO" r:id="rId3" imgW="5184720" imgH="197568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504" y="592956"/>
                        <a:ext cx="8763000" cy="3340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电视的频带宽度</a:t>
            </a:r>
            <a:endParaRPr lang="zh-CN" altLang="en-US" dirty="0"/>
          </a:p>
        </p:txBody>
      </p:sp>
      <p:sp>
        <p:nvSpPr>
          <p:cNvPr id="3" name="内容占位符 2"/>
          <p:cNvSpPr>
            <a:spLocks noGrp="1"/>
          </p:cNvSpPr>
          <p:nvPr>
            <p:ph idx="1"/>
          </p:nvPr>
        </p:nvSpPr>
        <p:spPr>
          <a:xfrm>
            <a:off x="683568" y="1124744"/>
            <a:ext cx="7620000" cy="4875436"/>
          </a:xfrm>
        </p:spPr>
        <p:txBody>
          <a:bodyPr/>
          <a:lstStyle/>
          <a:p>
            <a:r>
              <a:rPr lang="zh-CN" altLang="en-US" sz="2800" dirty="0" smtClean="0"/>
              <a:t>像素数</a:t>
            </a:r>
            <a:endParaRPr lang="en-US" altLang="zh-CN" sz="2800" dirty="0" smtClean="0"/>
          </a:p>
          <a:p>
            <a:pPr lvl="1"/>
            <a:r>
              <a:rPr lang="zh-CN" altLang="en-US" sz="2400" dirty="0" smtClean="0"/>
              <a:t>一帧图像的有效扫描行数为</a:t>
            </a:r>
            <a:r>
              <a:rPr lang="en-US" altLang="zh-CN" sz="2400" dirty="0" smtClean="0"/>
              <a:t>575</a:t>
            </a:r>
            <a:r>
              <a:rPr lang="zh-CN" altLang="en-US" sz="2400" dirty="0" smtClean="0"/>
              <a:t>行</a:t>
            </a:r>
            <a:endParaRPr lang="en-US" altLang="zh-CN" sz="2400" dirty="0" smtClean="0"/>
          </a:p>
          <a:p>
            <a:pPr lvl="2"/>
            <a:r>
              <a:rPr lang="zh-CN" altLang="en-US" sz="2000" dirty="0" smtClean="0"/>
              <a:t>扫描行数为</a:t>
            </a:r>
            <a:r>
              <a:rPr lang="en-US" altLang="zh-CN" sz="2000" dirty="0" smtClean="0"/>
              <a:t>625</a:t>
            </a:r>
            <a:r>
              <a:rPr lang="zh-CN" altLang="en-US" sz="2000" dirty="0" smtClean="0"/>
              <a:t>行，其中正程</a:t>
            </a:r>
            <a:r>
              <a:rPr lang="en-US" altLang="zh-CN" sz="2000" dirty="0" smtClean="0"/>
              <a:t>575</a:t>
            </a:r>
            <a:r>
              <a:rPr lang="zh-CN" altLang="en-US" sz="2000" dirty="0" smtClean="0"/>
              <a:t>行，逆程</a:t>
            </a:r>
            <a:r>
              <a:rPr lang="en-US" altLang="zh-CN" sz="2000" dirty="0" smtClean="0"/>
              <a:t>50</a:t>
            </a:r>
            <a:r>
              <a:rPr lang="zh-CN" altLang="en-US" sz="2000" dirty="0" smtClean="0"/>
              <a:t>行</a:t>
            </a:r>
            <a:endParaRPr lang="en-US" altLang="zh-CN" sz="2000" dirty="0" smtClean="0"/>
          </a:p>
          <a:p>
            <a:pPr lvl="1"/>
            <a:r>
              <a:rPr lang="zh-CN" altLang="en-US" sz="2400" dirty="0" smtClean="0"/>
              <a:t>一般电视机屏幕的宽高比为</a:t>
            </a:r>
            <a:r>
              <a:rPr lang="en-US" altLang="zh-CN" sz="2400" dirty="0" smtClean="0"/>
              <a:t>4∶3</a:t>
            </a:r>
          </a:p>
          <a:p>
            <a:pPr lvl="1"/>
            <a:r>
              <a:rPr lang="zh-CN" altLang="en-US" sz="2400" dirty="0" smtClean="0"/>
              <a:t>一帧图像的总像素个数约为</a:t>
            </a:r>
            <a:endParaRPr lang="en-US" altLang="zh-CN" sz="2400" dirty="0" smtClean="0"/>
          </a:p>
          <a:p>
            <a:r>
              <a:rPr lang="zh-CN" altLang="en-US" sz="2800" dirty="0" smtClean="0"/>
              <a:t>频带宽度</a:t>
            </a:r>
            <a:endParaRPr lang="en-US" altLang="zh-CN" sz="2800" dirty="0" smtClean="0"/>
          </a:p>
          <a:p>
            <a:pPr lvl="1"/>
            <a:r>
              <a:rPr lang="zh-CN" altLang="en-US" sz="2400" dirty="0" smtClean="0"/>
              <a:t>考虑变化最快的图像：一幅左右相邻像素均为黑白交替的脉冲信号画面，每两个像素为一个脉冲信号变化周期</a:t>
            </a:r>
            <a:endParaRPr lang="en-US" altLang="zh-CN" sz="2400" dirty="0" smtClean="0"/>
          </a:p>
          <a:p>
            <a:pPr lvl="1"/>
            <a:r>
              <a:rPr lang="en-US" altLang="zh-CN" sz="2400" dirty="0" smtClean="0"/>
              <a:t>25</a:t>
            </a:r>
            <a:r>
              <a:rPr lang="zh-CN" altLang="en-US" sz="2400" dirty="0" smtClean="0"/>
              <a:t>帧</a:t>
            </a:r>
            <a:r>
              <a:rPr lang="en-US" altLang="zh-CN" sz="2400" dirty="0" smtClean="0"/>
              <a:t>/s</a:t>
            </a:r>
          </a:p>
          <a:p>
            <a:pPr lvl="1"/>
            <a:r>
              <a:rPr lang="zh-CN" altLang="en-US" sz="2400" dirty="0" smtClean="0"/>
              <a:t>该图像的最高频率为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337346" name="Object 4"/>
          <p:cNvGraphicFramePr>
            <a:graphicFrameLocks noChangeAspect="1"/>
          </p:cNvGraphicFramePr>
          <p:nvPr/>
        </p:nvGraphicFramePr>
        <p:xfrm>
          <a:off x="5237163" y="2852936"/>
          <a:ext cx="3911600" cy="509588"/>
        </p:xfrm>
        <a:graphic>
          <a:graphicData uri="http://schemas.openxmlformats.org/presentationml/2006/ole">
            <mc:AlternateContent xmlns:mc="http://schemas.openxmlformats.org/markup-compatibility/2006">
              <mc:Choice xmlns:v="urn:schemas-microsoft-com:vml" Requires="v">
                <p:oleObj spid="_x0000_s1337356" name="公式" r:id="rId3" imgW="1562040" imgH="203040" progId="Equation.3">
                  <p:embed/>
                </p:oleObj>
              </mc:Choice>
              <mc:Fallback>
                <p:oleObj name="公式" r:id="rId3" imgW="1562040" imgH="203040" progId="Equation.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163" y="2852936"/>
                        <a:ext cx="3911600" cy="5095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7347" name="Object 4"/>
          <p:cNvGraphicFramePr>
            <a:graphicFrameLocks noChangeAspect="1"/>
          </p:cNvGraphicFramePr>
          <p:nvPr/>
        </p:nvGraphicFramePr>
        <p:xfrm>
          <a:off x="4231704" y="5077866"/>
          <a:ext cx="4876800" cy="1087438"/>
        </p:xfrm>
        <a:graphic>
          <a:graphicData uri="http://schemas.openxmlformats.org/presentationml/2006/ole">
            <mc:AlternateContent xmlns:mc="http://schemas.openxmlformats.org/markup-compatibility/2006">
              <mc:Choice xmlns:v="urn:schemas-microsoft-com:vml" Requires="v">
                <p:oleObj spid="_x0000_s1337357" name="Equation" r:id="rId5" imgW="1879560" imgH="419040" progId="Equation.3">
                  <p:embed/>
                </p:oleObj>
              </mc:Choice>
              <mc:Fallback>
                <p:oleObj name="Equation" r:id="rId5" imgW="1879560" imgH="41904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1704" y="5077866"/>
                        <a:ext cx="4876800" cy="1087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60648"/>
            <a:ext cx="7086600" cy="563563"/>
          </a:xfrm>
        </p:spPr>
        <p:txBody>
          <a:bodyPr/>
          <a:lstStyle/>
          <a:p>
            <a:r>
              <a:rPr lang="zh-CN" altLang="en-US" dirty="0" smtClean="0"/>
              <a:t>电视的清晰度</a:t>
            </a:r>
            <a:endParaRPr lang="zh-CN" altLang="en-US" dirty="0"/>
          </a:p>
        </p:txBody>
      </p:sp>
      <p:sp>
        <p:nvSpPr>
          <p:cNvPr id="3" name="内容占位符 2"/>
          <p:cNvSpPr>
            <a:spLocks noGrp="1"/>
          </p:cNvSpPr>
          <p:nvPr>
            <p:ph idx="1"/>
          </p:nvPr>
        </p:nvSpPr>
        <p:spPr>
          <a:xfrm>
            <a:off x="827584" y="836712"/>
            <a:ext cx="8064896" cy="5019452"/>
          </a:xfrm>
        </p:spPr>
        <p:txBody>
          <a:bodyPr/>
          <a:lstStyle/>
          <a:p>
            <a:r>
              <a:rPr lang="zh-CN" altLang="en-US" sz="2400" dirty="0" smtClean="0"/>
              <a:t>分解力：电视系统传送图像细节的能力</a:t>
            </a:r>
            <a:endParaRPr lang="en-US" altLang="zh-CN" sz="2400" dirty="0" smtClean="0"/>
          </a:p>
          <a:p>
            <a:r>
              <a:rPr lang="zh-CN" altLang="en-US" sz="2400" dirty="0" smtClean="0"/>
              <a:t>清晰度：人眼主观感觉到的图像细节的清晰程度</a:t>
            </a:r>
            <a:endParaRPr lang="en-US" altLang="zh-CN" sz="2400" dirty="0" smtClean="0"/>
          </a:p>
          <a:p>
            <a:r>
              <a:rPr lang="zh-CN" altLang="en-US" sz="2400" dirty="0" smtClean="0"/>
              <a:t>清晰度与分解力二者是紧密相关的，是从主、客观两个方面对同一个问题的阐述和评价。</a:t>
            </a:r>
            <a:endParaRPr lang="en-US" altLang="zh-CN" sz="2400" dirty="0" smtClean="0"/>
          </a:p>
          <a:p>
            <a:r>
              <a:rPr lang="zh-CN" altLang="en-US" sz="2400" dirty="0" smtClean="0"/>
              <a:t>电视的清晰度 一般用垂直方向和水平方向的分解力来表示</a:t>
            </a:r>
            <a:endParaRPr lang="en-US" altLang="zh-CN" sz="2400" dirty="0" smtClean="0"/>
          </a:p>
          <a:p>
            <a:pPr lvl="1"/>
            <a:r>
              <a:rPr lang="zh-CN" altLang="en-US" sz="2400" dirty="0" smtClean="0"/>
              <a:t>垂直分解力</a:t>
            </a:r>
            <a:endParaRPr lang="en-US" altLang="zh-CN" sz="2400" dirty="0" smtClean="0"/>
          </a:p>
          <a:p>
            <a:pPr lvl="2"/>
            <a:r>
              <a:rPr lang="en-US" altLang="zh-CN" sz="2000" i="1" dirty="0" smtClean="0"/>
              <a:t>M </a:t>
            </a:r>
            <a:r>
              <a:rPr lang="en-US" altLang="zh-CN" sz="2000" dirty="0" smtClean="0"/>
              <a:t>=</a:t>
            </a:r>
            <a:r>
              <a:rPr lang="en-US" altLang="zh-CN" sz="2000" i="1" dirty="0" smtClean="0"/>
              <a:t>KZ</a:t>
            </a:r>
            <a:r>
              <a:rPr lang="en-US" altLang="zh-CN" sz="2000" dirty="0" smtClean="0"/>
              <a:t>′</a:t>
            </a:r>
          </a:p>
          <a:p>
            <a:pPr lvl="2"/>
            <a:r>
              <a:rPr lang="en-US" altLang="zh-CN" sz="2000" i="1" dirty="0" smtClean="0"/>
              <a:t>K</a:t>
            </a:r>
            <a:r>
              <a:rPr lang="zh-CN" altLang="en-US" sz="2000" dirty="0" smtClean="0"/>
              <a:t>值通常取</a:t>
            </a:r>
            <a:r>
              <a:rPr lang="en-US" altLang="zh-CN" sz="2000" dirty="0" smtClean="0"/>
              <a:t>0.5</a:t>
            </a:r>
            <a:r>
              <a:rPr lang="zh-CN" altLang="en-US" sz="2000" dirty="0" smtClean="0"/>
              <a:t>～</a:t>
            </a:r>
            <a:r>
              <a:rPr lang="en-US" altLang="zh-CN" sz="2000" dirty="0" smtClean="0"/>
              <a:t>1</a:t>
            </a:r>
            <a:r>
              <a:rPr lang="zh-CN" altLang="en-US" sz="2000" dirty="0" smtClean="0"/>
              <a:t>之间，若取</a:t>
            </a:r>
            <a:r>
              <a:rPr lang="en-US" altLang="zh-CN" sz="2000" i="1" dirty="0" smtClean="0"/>
              <a:t>K</a:t>
            </a:r>
            <a:r>
              <a:rPr lang="en-US" altLang="zh-CN" sz="2000" dirty="0" smtClean="0"/>
              <a:t>=0.76</a:t>
            </a:r>
            <a:r>
              <a:rPr lang="zh-CN" altLang="en-US" sz="2000" dirty="0" smtClean="0"/>
              <a:t>，则有效垂直分解力</a:t>
            </a:r>
            <a:r>
              <a:rPr lang="en-US" altLang="zh-CN" sz="2000" i="1" dirty="0" smtClean="0"/>
              <a:t>M</a:t>
            </a:r>
            <a:r>
              <a:rPr lang="en-US" altLang="zh-CN" sz="2000" dirty="0" smtClean="0"/>
              <a:t>=0.76×575=437</a:t>
            </a:r>
            <a:r>
              <a:rPr lang="zh-CN" altLang="en-US" sz="2000" dirty="0" smtClean="0"/>
              <a:t>线</a:t>
            </a:r>
            <a:endParaRPr lang="en-US" altLang="zh-CN" sz="2000" dirty="0" smtClean="0"/>
          </a:p>
          <a:p>
            <a:pPr lvl="1"/>
            <a:r>
              <a:rPr lang="zh-CN" altLang="en-US" sz="2400" dirty="0" smtClean="0"/>
              <a:t>水平分解力</a:t>
            </a:r>
            <a:endParaRPr lang="en-US" altLang="zh-CN" sz="2400" dirty="0" smtClean="0"/>
          </a:p>
          <a:p>
            <a:pPr lvl="2"/>
            <a:r>
              <a:rPr lang="zh-CN" altLang="en-US" sz="2000" dirty="0" smtClean="0"/>
              <a:t>影响水平分解力的主要因素是电视系统的扫描电子束直径</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graphicFrame>
        <p:nvGraphicFramePr>
          <p:cNvPr id="1338370" name="Object 5"/>
          <p:cNvGraphicFramePr>
            <a:graphicFrameLocks noChangeAspect="1"/>
          </p:cNvGraphicFramePr>
          <p:nvPr/>
        </p:nvGraphicFramePr>
        <p:xfrm>
          <a:off x="1220688" y="5567511"/>
          <a:ext cx="5943600" cy="885825"/>
        </p:xfrm>
        <a:graphic>
          <a:graphicData uri="http://schemas.openxmlformats.org/presentationml/2006/ole">
            <mc:AlternateContent xmlns:mc="http://schemas.openxmlformats.org/markup-compatibility/2006">
              <mc:Choice xmlns:v="urn:schemas-microsoft-com:vml" Requires="v">
                <p:oleObj spid="_x0000_s1338375" name="Equation" r:id="rId3" imgW="2641320" imgH="393480" progId="Equation.3">
                  <p:embed/>
                </p:oleObj>
              </mc:Choice>
              <mc:Fallback>
                <p:oleObj name="Equation" r:id="rId3" imgW="2641320" imgH="393480"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688" y="5567511"/>
                        <a:ext cx="5943600" cy="885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人眼分辨图像细节能力的示意图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339394" name="Object 5"/>
          <p:cNvGraphicFramePr>
            <a:graphicFrameLocks noChangeAspect="1"/>
          </p:cNvGraphicFramePr>
          <p:nvPr/>
        </p:nvGraphicFramePr>
        <p:xfrm>
          <a:off x="3207568" y="932929"/>
          <a:ext cx="6477000" cy="3432175"/>
        </p:xfrm>
        <a:graphic>
          <a:graphicData uri="http://schemas.openxmlformats.org/presentationml/2006/ole">
            <mc:AlternateContent xmlns:mc="http://schemas.openxmlformats.org/markup-compatibility/2006">
              <mc:Choice xmlns:v="urn:schemas-microsoft-com:vml" Requires="v">
                <p:oleObj spid="_x0000_s1339414" name="VISIO" r:id="rId3" imgW="2445120" imgH="1296000" progId="Visio.Drawing.11">
                  <p:embed/>
                </p:oleObj>
              </mc:Choice>
              <mc:Fallback>
                <p:oleObj name="VISIO" r:id="rId3" imgW="2445120" imgH="129600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7568" y="932929"/>
                        <a:ext cx="6477000"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323528" y="1412776"/>
            <a:ext cx="3312368" cy="4154984"/>
          </a:xfrm>
          <a:prstGeom prst="rect">
            <a:avLst/>
          </a:prstGeom>
          <a:noFill/>
        </p:spPr>
        <p:txBody>
          <a:bodyPr wrap="square" rtlCol="0">
            <a:spAutoFit/>
          </a:bodyPr>
          <a:lstStyle/>
          <a:p>
            <a:r>
              <a:rPr lang="en-US" altLang="zh-CN" i="1" dirty="0" smtClean="0"/>
              <a:t>θ</a:t>
            </a:r>
            <a:r>
              <a:rPr lang="zh-CN" altLang="en-US" dirty="0" smtClean="0"/>
              <a:t>为分辨角（单位为分），定义人眼的分辨力为分辨角的倒数；</a:t>
            </a:r>
            <a:endParaRPr lang="en-US" altLang="zh-CN" dirty="0" smtClean="0"/>
          </a:p>
          <a:p>
            <a:r>
              <a:rPr lang="en-US" altLang="zh-CN" i="1" dirty="0" smtClean="0"/>
              <a:t>d</a:t>
            </a:r>
            <a:r>
              <a:rPr lang="zh-CN" altLang="en-US" dirty="0" smtClean="0"/>
              <a:t>为两个黑点之间的距离，即行距；</a:t>
            </a:r>
            <a:endParaRPr lang="en-US" altLang="zh-CN" dirty="0" smtClean="0"/>
          </a:p>
          <a:p>
            <a:r>
              <a:rPr lang="en-US" altLang="zh-CN" i="1" dirty="0" smtClean="0"/>
              <a:t>h</a:t>
            </a:r>
            <a:r>
              <a:rPr lang="zh-CN" altLang="en-US" dirty="0" smtClean="0"/>
              <a:t>为屏幕高度；</a:t>
            </a:r>
            <a:endParaRPr lang="en-US" altLang="zh-CN" dirty="0" smtClean="0"/>
          </a:p>
          <a:p>
            <a:r>
              <a:rPr lang="en-US" altLang="zh-CN" i="1" dirty="0" smtClean="0"/>
              <a:t>φ</a:t>
            </a:r>
            <a:r>
              <a:rPr lang="zh-CN" altLang="en-US" dirty="0" smtClean="0"/>
              <a:t>为视觉清楚区域张角；</a:t>
            </a:r>
            <a:endParaRPr lang="en-US" altLang="zh-CN" dirty="0" smtClean="0"/>
          </a:p>
          <a:p>
            <a:r>
              <a:rPr lang="en-US" altLang="zh-CN" i="1" dirty="0" smtClean="0"/>
              <a:t>L</a:t>
            </a:r>
            <a:r>
              <a:rPr lang="zh-CN" altLang="en-US" dirty="0" smtClean="0"/>
              <a:t>为最佳观看距离；</a:t>
            </a:r>
            <a:endParaRPr lang="en-US" altLang="zh-CN" dirty="0" smtClean="0"/>
          </a:p>
          <a:p>
            <a:r>
              <a:rPr lang="en-US" altLang="zh-CN" dirty="0" smtClean="0"/>
              <a:t>Z′</a:t>
            </a:r>
            <a:r>
              <a:rPr lang="zh-CN" altLang="en-US" dirty="0" smtClean="0"/>
              <a:t>为屏幕有效显示行数；</a:t>
            </a:r>
            <a:endParaRPr lang="en-US" altLang="zh-CN" dirty="0" smtClean="0"/>
          </a:p>
          <a:p>
            <a:r>
              <a:rPr lang="en-US" altLang="zh-CN" i="1" dirty="0" smtClean="0"/>
              <a:t>θ</a:t>
            </a:r>
            <a:r>
              <a:rPr lang="zh-CN" altLang="en-US" dirty="0" smtClean="0"/>
              <a:t>与行距</a:t>
            </a:r>
            <a:r>
              <a:rPr lang="en-US" altLang="zh-CN" i="1" dirty="0" smtClean="0"/>
              <a:t>d</a:t>
            </a:r>
            <a:r>
              <a:rPr lang="zh-CN" altLang="en-US" dirty="0" smtClean="0"/>
              <a:t>、距离</a:t>
            </a:r>
            <a:r>
              <a:rPr lang="en-US" altLang="zh-CN" i="1" dirty="0" smtClean="0"/>
              <a:t>L</a:t>
            </a:r>
            <a:r>
              <a:rPr lang="zh-CN" altLang="en-US" dirty="0" smtClean="0"/>
              <a:t>的关系为</a:t>
            </a:r>
            <a:endParaRPr lang="zh-CN" altLang="en-US" dirty="0"/>
          </a:p>
        </p:txBody>
      </p:sp>
      <p:graphicFrame>
        <p:nvGraphicFramePr>
          <p:cNvPr id="1339395" name="Object 4"/>
          <p:cNvGraphicFramePr>
            <a:graphicFrameLocks noChangeAspect="1"/>
          </p:cNvGraphicFramePr>
          <p:nvPr/>
        </p:nvGraphicFramePr>
        <p:xfrm>
          <a:off x="539552" y="5517232"/>
          <a:ext cx="2590800" cy="955675"/>
        </p:xfrm>
        <a:graphic>
          <a:graphicData uri="http://schemas.openxmlformats.org/presentationml/2006/ole">
            <mc:AlternateContent xmlns:mc="http://schemas.openxmlformats.org/markup-compatibility/2006">
              <mc:Choice xmlns:v="urn:schemas-microsoft-com:vml" Requires="v">
                <p:oleObj spid="_x0000_s1339415" name="Equation" r:id="rId5" imgW="1066680" imgH="393480" progId="Equation.3">
                  <p:embed/>
                </p:oleObj>
              </mc:Choice>
              <mc:Fallback>
                <p:oleObj name="Equation" r:id="rId5" imgW="1066680" imgH="393480" progId="Equation.3">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5517232"/>
                        <a:ext cx="2590800" cy="955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9396" name="Object 4"/>
          <p:cNvGraphicFramePr>
            <a:graphicFrameLocks noChangeAspect="1"/>
          </p:cNvGraphicFramePr>
          <p:nvPr/>
        </p:nvGraphicFramePr>
        <p:xfrm>
          <a:off x="3995936" y="5253062"/>
          <a:ext cx="1143000" cy="984250"/>
        </p:xfrm>
        <a:graphic>
          <a:graphicData uri="http://schemas.openxmlformats.org/presentationml/2006/ole">
            <mc:AlternateContent xmlns:mc="http://schemas.openxmlformats.org/markup-compatibility/2006">
              <mc:Choice xmlns:v="urn:schemas-microsoft-com:vml" Requires="v">
                <p:oleObj spid="_x0000_s1339416" name="公式" r:id="rId7" imgW="457200" imgH="393480" progId="Equation.3">
                  <p:embed/>
                </p:oleObj>
              </mc:Choice>
              <mc:Fallback>
                <p:oleObj name="公式" r:id="rId7" imgW="457200" imgH="393480" progId="Equation.3">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95936" y="5253062"/>
                        <a:ext cx="1143000" cy="984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39397" name="Object 6"/>
          <p:cNvGraphicFramePr>
            <a:graphicFrameLocks noChangeAspect="1"/>
          </p:cNvGraphicFramePr>
          <p:nvPr/>
        </p:nvGraphicFramePr>
        <p:xfrm>
          <a:off x="5436096" y="5260999"/>
          <a:ext cx="3213100" cy="976313"/>
        </p:xfrm>
        <a:graphic>
          <a:graphicData uri="http://schemas.openxmlformats.org/presentationml/2006/ole">
            <mc:AlternateContent xmlns:mc="http://schemas.openxmlformats.org/markup-compatibility/2006">
              <mc:Choice xmlns:v="urn:schemas-microsoft-com:vml" Requires="v">
                <p:oleObj spid="_x0000_s1339417" name="公式" r:id="rId9" imgW="1295280" imgH="393480" progId="Equation.3">
                  <p:embed/>
                </p:oleObj>
              </mc:Choice>
              <mc:Fallback>
                <p:oleObj name="公式" r:id="rId9" imgW="1295280" imgH="393480" progId="Equation.3">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36096" y="5260999"/>
                        <a:ext cx="3213100" cy="9763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a:xfrm>
            <a:off x="1295400" y="188640"/>
            <a:ext cx="7086600" cy="563563"/>
          </a:xfrm>
        </p:spPr>
        <p:txBody>
          <a:bodyPr/>
          <a:lstStyle/>
          <a:p>
            <a:r>
              <a:rPr lang="zh-CN" altLang="en-US" dirty="0" smtClean="0">
                <a:latin typeface="宋体" pitchFamily="2" charset="-122"/>
                <a:ea typeface="宋体" pitchFamily="2" charset="-122"/>
              </a:rPr>
              <a:t>兼容制彩色电视制式简介</a:t>
            </a:r>
            <a:endParaRPr lang="zh-CN" altLang="en-US" dirty="0" smtClean="0">
              <a:ea typeface="宋体" pitchFamily="2" charset="-122"/>
            </a:endParaRPr>
          </a:p>
        </p:txBody>
      </p:sp>
      <p:sp>
        <p:nvSpPr>
          <p:cNvPr id="43011" name="内容占位符 2"/>
          <p:cNvSpPr>
            <a:spLocks noGrp="1"/>
          </p:cNvSpPr>
          <p:nvPr>
            <p:ph idx="1"/>
          </p:nvPr>
        </p:nvSpPr>
        <p:spPr>
          <a:xfrm>
            <a:off x="428625" y="836712"/>
            <a:ext cx="8535863" cy="5454352"/>
          </a:xfrm>
        </p:spPr>
        <p:txBody>
          <a:bodyPr/>
          <a:lstStyle/>
          <a:p>
            <a:r>
              <a:rPr lang="en-US" altLang="zh-CN" sz="2400" dirty="0" smtClean="0">
                <a:ea typeface="宋体" pitchFamily="2" charset="-122"/>
              </a:rPr>
              <a:t>NTSC</a:t>
            </a:r>
            <a:r>
              <a:rPr lang="zh-CN" altLang="en-US" sz="2400" dirty="0" smtClean="0">
                <a:ea typeface="宋体" pitchFamily="2" charset="-122"/>
              </a:rPr>
              <a:t>制：正交平衡调幅制，应用较早，美国、加拿大、日本、韩国、菲律宾和台湾使用这种制式</a:t>
            </a:r>
            <a:endParaRPr lang="en-US" altLang="zh-CN" sz="2400" dirty="0" smtClean="0">
              <a:ea typeface="宋体" pitchFamily="2" charset="-122"/>
            </a:endParaRPr>
          </a:p>
          <a:p>
            <a:r>
              <a:rPr lang="en-US" altLang="zh-CN" sz="2400" dirty="0" smtClean="0">
                <a:ea typeface="宋体" pitchFamily="2" charset="-122"/>
              </a:rPr>
              <a:t>PAL</a:t>
            </a:r>
            <a:r>
              <a:rPr lang="zh-CN" altLang="en-US" sz="2400" dirty="0" smtClean="0">
                <a:ea typeface="宋体" pitchFamily="2" charset="-122"/>
              </a:rPr>
              <a:t>制：逐行倒相正交平衡调幅制，在</a:t>
            </a:r>
            <a:r>
              <a:rPr lang="en-US" altLang="zh-CN" sz="2400" dirty="0" smtClean="0">
                <a:ea typeface="宋体" pitchFamily="2" charset="-122"/>
              </a:rPr>
              <a:t>NTSC</a:t>
            </a:r>
            <a:r>
              <a:rPr lang="zh-CN" altLang="en-US" sz="2400" dirty="0" smtClean="0">
                <a:ea typeface="宋体" pitchFamily="2" charset="-122"/>
              </a:rPr>
              <a:t>制的基础上发展出来。德国、英国、 意大利、荷兰、中国、朝鲜和北欧各国采用这种制式</a:t>
            </a:r>
            <a:endParaRPr lang="en-US" altLang="zh-CN" sz="2400" dirty="0" smtClean="0">
              <a:ea typeface="宋体" pitchFamily="2" charset="-122"/>
            </a:endParaRPr>
          </a:p>
          <a:p>
            <a:r>
              <a:rPr lang="en-US" altLang="zh-CN" sz="2400" dirty="0" smtClean="0">
                <a:ea typeface="宋体" pitchFamily="2" charset="-122"/>
              </a:rPr>
              <a:t>SECAM</a:t>
            </a:r>
            <a:r>
              <a:rPr lang="zh-CN" altLang="en-US" sz="2400" dirty="0" smtClean="0">
                <a:ea typeface="宋体" pitchFamily="2" charset="-122"/>
              </a:rPr>
              <a:t>制：顺序传送与存储制，为了克服</a:t>
            </a:r>
            <a:r>
              <a:rPr lang="en-US" altLang="zh-CN" sz="2400" dirty="0" smtClean="0">
                <a:ea typeface="宋体" pitchFamily="2" charset="-122"/>
              </a:rPr>
              <a:t>NTSC</a:t>
            </a:r>
            <a:r>
              <a:rPr lang="zh-CN" altLang="en-US" sz="2400" dirty="0" smtClean="0">
                <a:ea typeface="宋体" pitchFamily="2" charset="-122"/>
              </a:rPr>
              <a:t>的某些缺点而出现的。法国、俄罗斯以及东欧等国使用这种制式。</a:t>
            </a:r>
            <a:endParaRPr lang="en-US" altLang="zh-CN" sz="2400" dirty="0" smtClean="0">
              <a:ea typeface="宋体" pitchFamily="2" charset="-122"/>
            </a:endParaRPr>
          </a:p>
          <a:p>
            <a:r>
              <a:rPr lang="zh-CN" altLang="en-US" sz="2400" dirty="0" smtClean="0"/>
              <a:t>就现有的三大兼容制彩色电视制式而言，</a:t>
            </a:r>
            <a:r>
              <a:rPr lang="en-US" altLang="zh-CN" sz="2400" dirty="0" smtClean="0"/>
              <a:t>NTSC</a:t>
            </a:r>
            <a:r>
              <a:rPr lang="zh-CN" altLang="en-US" sz="2400" dirty="0" smtClean="0"/>
              <a:t>制发展较早、</a:t>
            </a:r>
            <a:r>
              <a:rPr lang="en-US" altLang="zh-CN" sz="2400" dirty="0" smtClean="0"/>
              <a:t>PAL</a:t>
            </a:r>
            <a:r>
              <a:rPr lang="zh-CN" altLang="en-US" sz="2400" dirty="0" smtClean="0"/>
              <a:t>和</a:t>
            </a:r>
            <a:r>
              <a:rPr lang="en-US" altLang="zh-CN" sz="2400" dirty="0" smtClean="0"/>
              <a:t>SECAM</a:t>
            </a:r>
            <a:r>
              <a:rPr lang="zh-CN" altLang="en-US" sz="2400" dirty="0" smtClean="0"/>
              <a:t>是为克服</a:t>
            </a:r>
            <a:r>
              <a:rPr lang="en-US" altLang="zh-CN" sz="2400" dirty="0" smtClean="0"/>
              <a:t>NTSC</a:t>
            </a:r>
            <a:r>
              <a:rPr lang="zh-CN" altLang="en-US" sz="2400" dirty="0" smtClean="0"/>
              <a:t>制的相位敏感而发展起来的。</a:t>
            </a:r>
            <a:r>
              <a:rPr lang="en-US" altLang="zh-CN" sz="2400" dirty="0" smtClean="0"/>
              <a:t>NTSC</a:t>
            </a:r>
            <a:r>
              <a:rPr lang="zh-CN" altLang="en-US" sz="2400" dirty="0" smtClean="0"/>
              <a:t>制和</a:t>
            </a:r>
            <a:r>
              <a:rPr lang="en-US" altLang="zh-CN" sz="2400" dirty="0" smtClean="0"/>
              <a:t>PAL</a:t>
            </a:r>
            <a:r>
              <a:rPr lang="zh-CN" altLang="en-US" sz="2400" dirty="0" smtClean="0"/>
              <a:t>制色差信号都采用正交平衡调幅制，只是后并将其中一个分量进行了逐行倒相</a:t>
            </a:r>
            <a:endParaRPr lang="en-US" altLang="zh-CN" sz="2400" dirty="0" smtClean="0"/>
          </a:p>
          <a:p>
            <a:r>
              <a:rPr lang="zh-CN" altLang="en-US" sz="2400" dirty="0" smtClean="0">
                <a:ea typeface="宋体" pitchFamily="2" charset="-122"/>
              </a:rPr>
              <a:t>这三种制式共同点：摄取三基色信号，编码成亮度信号和色度信号</a:t>
            </a:r>
            <a:endParaRPr lang="en-US" altLang="zh-CN" sz="2400" dirty="0" smtClean="0">
              <a:ea typeface="宋体" pitchFamily="2" charset="-122"/>
            </a:endParaRPr>
          </a:p>
          <a:p>
            <a:r>
              <a:rPr lang="zh-CN" altLang="en-US" sz="2400" dirty="0" smtClean="0">
                <a:ea typeface="宋体" pitchFamily="2" charset="-122"/>
              </a:rPr>
              <a:t>区别：色差信号对副载波的调制方式</a:t>
            </a: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各种制式在世界的分布情况</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414146" name="Picture 2"/>
          <p:cNvPicPr>
            <a:picLocks noChangeAspect="1" noChangeArrowheads="1"/>
          </p:cNvPicPr>
          <p:nvPr/>
        </p:nvPicPr>
        <p:blipFill>
          <a:blip r:embed="rId2" cstate="print"/>
          <a:srcRect l="1835"/>
          <a:stretch>
            <a:fillRect/>
          </a:stretch>
        </p:blipFill>
        <p:spPr bwMode="auto">
          <a:xfrm>
            <a:off x="683568" y="1412776"/>
            <a:ext cx="8195050" cy="4320480"/>
          </a:xfrm>
          <a:prstGeom prst="rect">
            <a:avLst/>
          </a:prstGeom>
          <a:noFill/>
          <a:ln w="9525">
            <a:noFill/>
            <a:miter lim="800000"/>
            <a:headEnd/>
            <a:tailEnd/>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dirty="0" smtClean="0">
                <a:ea typeface="宋体" pitchFamily="2" charset="-122"/>
              </a:rPr>
              <a:t>NTSC</a:t>
            </a:r>
            <a:r>
              <a:rPr lang="zh-CN" altLang="en-US" dirty="0" smtClean="0">
                <a:ea typeface="宋体" pitchFamily="2" charset="-122"/>
              </a:rPr>
              <a:t>制的</a:t>
            </a:r>
            <a:r>
              <a:rPr lang="en-US" altLang="zh-CN" dirty="0" smtClean="0">
                <a:ea typeface="宋体" pitchFamily="2" charset="-122"/>
              </a:rPr>
              <a:t>IQ</a:t>
            </a:r>
            <a:r>
              <a:rPr lang="zh-CN" altLang="en-US" dirty="0" smtClean="0">
                <a:ea typeface="宋体" pitchFamily="2" charset="-122"/>
              </a:rPr>
              <a:t>色差信号</a:t>
            </a:r>
          </a:p>
        </p:txBody>
      </p:sp>
      <p:sp>
        <p:nvSpPr>
          <p:cNvPr id="44035" name="内容占位符 2"/>
          <p:cNvSpPr>
            <a:spLocks noGrp="1"/>
          </p:cNvSpPr>
          <p:nvPr>
            <p:ph idx="1"/>
          </p:nvPr>
        </p:nvSpPr>
        <p:spPr>
          <a:xfrm>
            <a:off x="395536" y="1124744"/>
            <a:ext cx="8424936" cy="5184576"/>
          </a:xfrm>
        </p:spPr>
        <p:txBody>
          <a:bodyPr/>
          <a:lstStyle/>
          <a:p>
            <a:pPr algn="just">
              <a:spcBef>
                <a:spcPts val="300"/>
              </a:spcBef>
            </a:pPr>
            <a:r>
              <a:rPr lang="zh-CN" altLang="zh-CN" sz="2400" dirty="0" smtClean="0"/>
              <a:t>采用</a:t>
            </a:r>
            <a:r>
              <a:rPr lang="zh-CN" altLang="zh-CN" sz="2400" i="1" dirty="0" smtClean="0"/>
              <a:t>I、Q</a:t>
            </a:r>
            <a:r>
              <a:rPr lang="zh-CN" altLang="zh-CN" sz="2400" dirty="0" smtClean="0"/>
              <a:t>制是希望进一步压缩色度信号的频带</a:t>
            </a:r>
            <a:endParaRPr lang="en-US" altLang="zh-CN" sz="2400" dirty="0" smtClean="0"/>
          </a:p>
          <a:p>
            <a:pPr lvl="1" algn="just">
              <a:spcBef>
                <a:spcPts val="300"/>
              </a:spcBef>
            </a:pPr>
            <a:r>
              <a:rPr lang="zh-CN" altLang="zh-CN" sz="2000" dirty="0" smtClean="0"/>
              <a:t>色差信号（</a:t>
            </a:r>
            <a:r>
              <a:rPr lang="zh-CN" altLang="zh-CN" sz="2000" i="1" dirty="0" smtClean="0"/>
              <a:t>B－Y</a:t>
            </a:r>
            <a:r>
              <a:rPr lang="zh-CN" altLang="zh-CN" sz="2000" dirty="0" smtClean="0"/>
              <a:t>）和（</a:t>
            </a:r>
            <a:r>
              <a:rPr lang="zh-CN" altLang="zh-CN" sz="2000" i="1" dirty="0" smtClean="0"/>
              <a:t>R－Y</a:t>
            </a:r>
            <a:r>
              <a:rPr lang="zh-CN" altLang="zh-CN" sz="2000" dirty="0" smtClean="0"/>
              <a:t>）的理论频带为1.5MHz，故用双连带传送色度信号则占3MHz的频带宽度。对于视频带宽为4.2MHz的制式来说，亮度和色度信号的频带重迭过宽，相互干扰严重。因此，有必要进一步压缩色度信号的带宽</a:t>
            </a:r>
            <a:endParaRPr lang="en-US" altLang="zh-CN" sz="2000" dirty="0" smtClean="0"/>
          </a:p>
          <a:p>
            <a:pPr algn="just">
              <a:spcBef>
                <a:spcPts val="300"/>
              </a:spcBef>
            </a:pPr>
            <a:r>
              <a:rPr lang="zh-CN" altLang="en-US" sz="2400" dirty="0" smtClean="0"/>
              <a:t>依据：基于人眼的视觉特性</a:t>
            </a:r>
            <a:endParaRPr lang="en-US" altLang="zh-CN" sz="2400" dirty="0" smtClean="0"/>
          </a:p>
          <a:p>
            <a:pPr lvl="1" algn="just">
              <a:spcBef>
                <a:spcPts val="300"/>
              </a:spcBef>
            </a:pPr>
            <a:r>
              <a:rPr lang="zh-CN" altLang="en-US" sz="2000" dirty="0" smtClean="0"/>
              <a:t>人眼对</a:t>
            </a:r>
            <a:r>
              <a:rPr lang="en-US" altLang="zh-CN" sz="2000" i="1" dirty="0" smtClean="0"/>
              <a:t>I</a:t>
            </a:r>
            <a:r>
              <a:rPr lang="zh-CN" altLang="en-US" sz="2000" dirty="0" smtClean="0"/>
              <a:t>轴附近红、黄之间的颜色比较敏感，故</a:t>
            </a:r>
            <a:r>
              <a:rPr lang="en-US" altLang="zh-CN" sz="2000" i="1" dirty="0" smtClean="0"/>
              <a:t>I</a:t>
            </a:r>
            <a:r>
              <a:rPr lang="zh-CN" altLang="en-US" sz="2000" dirty="0" smtClean="0"/>
              <a:t>信号用宽频带</a:t>
            </a:r>
            <a:r>
              <a:rPr lang="en-US" altLang="zh-CN" sz="2000" dirty="0" smtClean="0"/>
              <a:t>1.5MHz</a:t>
            </a:r>
            <a:r>
              <a:rPr lang="zh-CN" altLang="en-US" sz="2000" dirty="0" smtClean="0"/>
              <a:t>传送；对于</a:t>
            </a:r>
            <a:r>
              <a:rPr lang="en-US" altLang="zh-CN" sz="2000" i="1" dirty="0" smtClean="0"/>
              <a:t>Q</a:t>
            </a:r>
            <a:r>
              <a:rPr lang="zh-CN" altLang="en-US" sz="2000" dirty="0" smtClean="0"/>
              <a:t>轴附近的蓝、品之间的颜色分辨力较弱，故用窄带</a:t>
            </a:r>
            <a:r>
              <a:rPr lang="en-US" altLang="zh-CN" sz="2000" dirty="0" smtClean="0"/>
              <a:t>0.5Mhz</a:t>
            </a:r>
            <a:r>
              <a:rPr lang="zh-CN" altLang="en-US" sz="2000" dirty="0" smtClean="0"/>
              <a:t>传送</a:t>
            </a:r>
            <a:endParaRPr lang="en-US" altLang="zh-CN" sz="2400" dirty="0" smtClean="0"/>
          </a:p>
          <a:p>
            <a:pPr algn="just">
              <a:spcBef>
                <a:spcPts val="300"/>
              </a:spcBef>
            </a:pPr>
            <a:r>
              <a:rPr lang="zh-CN" altLang="en-US" sz="2400" dirty="0" smtClean="0"/>
              <a:t>用色差信号</a:t>
            </a:r>
            <a:r>
              <a:rPr lang="en-US" altLang="zh-CN" sz="2400" i="1" dirty="0" smtClean="0"/>
              <a:t>I</a:t>
            </a:r>
            <a:r>
              <a:rPr lang="zh-CN" altLang="en-US" sz="2400" i="1" dirty="0" smtClean="0"/>
              <a:t>、</a:t>
            </a:r>
            <a:r>
              <a:rPr lang="en-US" altLang="zh-CN" sz="2400" i="1" dirty="0" smtClean="0"/>
              <a:t>Q</a:t>
            </a:r>
            <a:r>
              <a:rPr lang="zh-CN" altLang="en-US" sz="2400" dirty="0" smtClean="0"/>
              <a:t>分别代替色差信号</a:t>
            </a:r>
            <a:r>
              <a:rPr lang="en-US" altLang="zh-CN" sz="2400" i="1" dirty="0" smtClean="0"/>
              <a:t>V</a:t>
            </a:r>
            <a:r>
              <a:rPr lang="zh-CN" altLang="en-US" sz="2400" dirty="0" smtClean="0"/>
              <a:t>和</a:t>
            </a:r>
            <a:r>
              <a:rPr lang="en-US" altLang="zh-CN" sz="2400" i="1" dirty="0" smtClean="0"/>
              <a:t>U</a:t>
            </a:r>
          </a:p>
          <a:p>
            <a:pPr lvl="1" algn="just">
              <a:spcBef>
                <a:spcPts val="300"/>
              </a:spcBef>
            </a:pPr>
            <a:r>
              <a:rPr lang="en-US" altLang="zh-CN" sz="2000" i="1" dirty="0" smtClean="0"/>
              <a:t>I</a:t>
            </a:r>
            <a:r>
              <a:rPr lang="zh-CN" altLang="en-US" sz="2000" dirty="0" smtClean="0"/>
              <a:t>分量用上边带</a:t>
            </a:r>
            <a:r>
              <a:rPr lang="en-US" altLang="zh-CN" sz="2000" dirty="0" smtClean="0"/>
              <a:t>0.5MHz</a:t>
            </a:r>
            <a:r>
              <a:rPr lang="zh-CN" altLang="en-US" sz="2000" dirty="0" smtClean="0"/>
              <a:t>、下边带</a:t>
            </a:r>
            <a:r>
              <a:rPr lang="en-US" altLang="zh-CN" sz="2000" dirty="0" smtClean="0"/>
              <a:t>1.5MHz</a:t>
            </a:r>
            <a:r>
              <a:rPr lang="zh-CN" altLang="en-US" sz="2000" dirty="0" smtClean="0"/>
              <a:t>的残留边带方式传送</a:t>
            </a:r>
            <a:endParaRPr lang="en-US" altLang="zh-CN" sz="2000" dirty="0" smtClean="0"/>
          </a:p>
          <a:p>
            <a:pPr lvl="1" algn="just">
              <a:spcBef>
                <a:spcPts val="300"/>
              </a:spcBef>
            </a:pPr>
            <a:r>
              <a:rPr lang="en-US" altLang="zh-CN" sz="2000" i="1" dirty="0" smtClean="0"/>
              <a:t>Q</a:t>
            </a:r>
            <a:r>
              <a:rPr lang="zh-CN" altLang="en-US" sz="2000" dirty="0" smtClean="0"/>
              <a:t>分量用双边带（</a:t>
            </a:r>
            <a:r>
              <a:rPr lang="en-US" altLang="zh-CN" sz="2000" dirty="0" smtClean="0"/>
              <a:t>±0.5MHz</a:t>
            </a:r>
            <a:r>
              <a:rPr lang="zh-CN" altLang="en-US" sz="2000" dirty="0" smtClean="0"/>
              <a:t>）传送</a:t>
            </a:r>
            <a:endParaRPr lang="en-US" altLang="zh-CN" sz="2000" dirty="0" smtClean="0"/>
          </a:p>
          <a:p>
            <a:pPr algn="just">
              <a:spcBef>
                <a:spcPts val="300"/>
              </a:spcBef>
            </a:pPr>
            <a:r>
              <a:rPr lang="zh-CN" altLang="en-US" sz="2400" dirty="0" smtClean="0"/>
              <a:t>优点</a:t>
            </a:r>
            <a:endParaRPr lang="en-US" altLang="zh-CN" sz="2400" dirty="0" smtClean="0"/>
          </a:p>
          <a:p>
            <a:pPr lvl="1" algn="just">
              <a:spcBef>
                <a:spcPts val="300"/>
              </a:spcBef>
            </a:pPr>
            <a:r>
              <a:rPr lang="zh-CN" altLang="en-US" sz="2000" dirty="0" smtClean="0"/>
              <a:t>色差信号仅与亮度信号重迭</a:t>
            </a:r>
            <a:r>
              <a:rPr lang="en-US" altLang="zh-CN" sz="2000" dirty="0" smtClean="0"/>
              <a:t>2MHz</a:t>
            </a:r>
            <a:r>
              <a:rPr lang="zh-CN" altLang="en-US" sz="2000" dirty="0" smtClean="0"/>
              <a:t>，从而减轻了亮、色之间的干扰</a:t>
            </a:r>
            <a:endParaRPr lang="en-US" altLang="zh-CN" sz="2000" dirty="0" smtClean="0"/>
          </a:p>
          <a:p>
            <a:pPr lvl="1" algn="just">
              <a:spcBef>
                <a:spcPts val="300"/>
              </a:spcBef>
            </a:pPr>
            <a:r>
              <a:rPr lang="zh-CN" altLang="en-US" sz="2000" dirty="0" smtClean="0"/>
              <a:t>同时也减轻了色度信号</a:t>
            </a:r>
            <a:r>
              <a:rPr lang="en-US" altLang="zh-CN" sz="2000" i="1" dirty="0" smtClean="0"/>
              <a:t>I</a:t>
            </a:r>
            <a:r>
              <a:rPr lang="zh-CN" altLang="en-US" sz="2000" dirty="0" smtClean="0"/>
              <a:t>和</a:t>
            </a:r>
            <a:r>
              <a:rPr lang="en-US" altLang="zh-CN" sz="2000" i="1" dirty="0" smtClean="0"/>
              <a:t>Q</a:t>
            </a:r>
            <a:r>
              <a:rPr lang="zh-CN" altLang="en-US" sz="2000" dirty="0" smtClean="0"/>
              <a:t>之间的干扰</a:t>
            </a:r>
            <a:endParaRPr lang="zh-CN" altLang="en-US" sz="2000" dirty="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Q</a:t>
            </a:r>
            <a:r>
              <a:rPr lang="zh-CN" altLang="en-US" dirty="0" smtClean="0"/>
              <a:t>、</a:t>
            </a:r>
            <a:r>
              <a:rPr lang="en-US" altLang="zh-CN" dirty="0" smtClean="0"/>
              <a:t>I</a:t>
            </a:r>
            <a:r>
              <a:rPr lang="zh-CN" altLang="en-US" dirty="0" smtClean="0"/>
              <a:t>轴与</a:t>
            </a:r>
            <a:r>
              <a:rPr lang="en-US" altLang="zh-CN" dirty="0" smtClean="0"/>
              <a:t>U</a:t>
            </a:r>
            <a:r>
              <a:rPr lang="zh-CN" altLang="en-US" dirty="0" smtClean="0"/>
              <a:t>、</a:t>
            </a:r>
            <a:r>
              <a:rPr lang="en-US" altLang="zh-CN" dirty="0" smtClean="0"/>
              <a:t>V</a:t>
            </a:r>
            <a:r>
              <a:rPr lang="zh-CN" altLang="en-US" dirty="0" smtClean="0"/>
              <a:t>轴的关系</a:t>
            </a:r>
            <a:endParaRPr lang="zh-CN" altLang="en-US" dirty="0"/>
          </a:p>
        </p:txBody>
      </p:sp>
      <p:sp>
        <p:nvSpPr>
          <p:cNvPr id="3" name="内容占位符 2"/>
          <p:cNvSpPr>
            <a:spLocks noGrp="1"/>
          </p:cNvSpPr>
          <p:nvPr>
            <p:ph idx="1"/>
          </p:nvPr>
        </p:nvSpPr>
        <p:spPr>
          <a:xfrm>
            <a:off x="755576" y="1371600"/>
            <a:ext cx="3456384" cy="4700588"/>
          </a:xfrm>
        </p:spPr>
        <p:txBody>
          <a:bodyPr/>
          <a:lstStyle/>
          <a:p>
            <a:r>
              <a:rPr lang="en-US" altLang="zh-CN" sz="2800" dirty="0" smtClean="0"/>
              <a:t>Q</a:t>
            </a:r>
            <a:r>
              <a:rPr lang="zh-CN" altLang="en-US" sz="2800" dirty="0" smtClean="0"/>
              <a:t>、</a:t>
            </a:r>
            <a:r>
              <a:rPr lang="en-US" altLang="zh-CN" sz="2800" dirty="0" smtClean="0"/>
              <a:t>I</a:t>
            </a:r>
            <a:r>
              <a:rPr lang="zh-CN" altLang="en-US" sz="2800" dirty="0" smtClean="0"/>
              <a:t>与</a:t>
            </a:r>
            <a:r>
              <a:rPr lang="en-US" altLang="zh-CN" sz="2800" dirty="0" smtClean="0"/>
              <a:t>U</a:t>
            </a:r>
            <a:r>
              <a:rPr lang="zh-CN" altLang="en-US" sz="2800" dirty="0" smtClean="0"/>
              <a:t>、</a:t>
            </a:r>
            <a:r>
              <a:rPr lang="en-US" altLang="zh-CN" sz="2800" dirty="0" smtClean="0"/>
              <a:t>V</a:t>
            </a:r>
            <a:r>
              <a:rPr lang="zh-CN" altLang="en-US" sz="2800" dirty="0" smtClean="0"/>
              <a:t>轴有</a:t>
            </a:r>
            <a:r>
              <a:rPr lang="en-US" altLang="zh-CN" sz="2800" dirty="0" smtClean="0"/>
              <a:t>33°</a:t>
            </a:r>
            <a:r>
              <a:rPr lang="zh-CN" altLang="en-US" sz="2800" dirty="0" smtClean="0"/>
              <a:t>夹角的关系</a:t>
            </a:r>
            <a:endParaRPr lang="en-US" altLang="zh-CN" sz="2800" dirty="0" smtClean="0"/>
          </a:p>
          <a:p>
            <a:endParaRPr lang="en-US" altLang="zh-CN" sz="2800" dirty="0" smtClean="0"/>
          </a:p>
          <a:p>
            <a:endParaRPr lang="en-US" altLang="zh-CN" sz="2800" dirty="0" smtClean="0"/>
          </a:p>
          <a:p>
            <a:r>
              <a:rPr lang="en-US" altLang="zh-CN" sz="2800" dirty="0" smtClean="0"/>
              <a:t>Q</a:t>
            </a:r>
            <a:r>
              <a:rPr lang="zh-CN" altLang="en-US" sz="2800" dirty="0" smtClean="0"/>
              <a:t>、</a:t>
            </a:r>
            <a:r>
              <a:rPr lang="en-US" altLang="zh-CN" sz="2800" dirty="0" smtClean="0"/>
              <a:t>I</a:t>
            </a:r>
            <a:r>
              <a:rPr lang="zh-CN" altLang="en-US" sz="2800" dirty="0" smtClean="0"/>
              <a:t>与三基色的关系</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4860032" y="5271591"/>
            <a:ext cx="3575018" cy="461665"/>
          </a:xfrm>
          <a:prstGeom prst="rect">
            <a:avLst/>
          </a:prstGeom>
          <a:noFill/>
        </p:spPr>
        <p:txBody>
          <a:bodyPr wrap="none" rtlCol="0">
            <a:spAutoFit/>
          </a:bodyPr>
          <a:lstStyle/>
          <a:p>
            <a:r>
              <a:rPr lang="en-US" altLang="zh-CN" dirty="0" smtClean="0"/>
              <a:t>Q</a:t>
            </a:r>
            <a:r>
              <a:rPr lang="zh-CN" altLang="en-US" dirty="0" smtClean="0"/>
              <a:t>、</a:t>
            </a:r>
            <a:r>
              <a:rPr lang="en-US" altLang="zh-CN" dirty="0" smtClean="0"/>
              <a:t>I</a:t>
            </a:r>
            <a:r>
              <a:rPr lang="zh-CN" altLang="en-US" dirty="0" smtClean="0"/>
              <a:t>轴与</a:t>
            </a:r>
            <a:r>
              <a:rPr lang="en-US" altLang="zh-CN" dirty="0" smtClean="0"/>
              <a:t>U</a:t>
            </a:r>
            <a:r>
              <a:rPr lang="zh-CN" altLang="en-US" dirty="0" smtClean="0"/>
              <a:t>、</a:t>
            </a:r>
            <a:r>
              <a:rPr lang="en-US" altLang="zh-CN" dirty="0" smtClean="0"/>
              <a:t>V</a:t>
            </a:r>
            <a:r>
              <a:rPr lang="zh-CN" altLang="en-US" dirty="0" smtClean="0"/>
              <a:t>轴的关系</a:t>
            </a:r>
            <a:endParaRPr lang="zh-CN" altLang="en-US" dirty="0"/>
          </a:p>
        </p:txBody>
      </p:sp>
      <p:graphicFrame>
        <p:nvGraphicFramePr>
          <p:cNvPr id="1754115" name="Object 10"/>
          <p:cNvGraphicFramePr>
            <a:graphicFrameLocks noChangeAspect="1"/>
          </p:cNvGraphicFramePr>
          <p:nvPr/>
        </p:nvGraphicFramePr>
        <p:xfrm>
          <a:off x="1043608" y="2276872"/>
          <a:ext cx="3286138" cy="1013966"/>
        </p:xfrm>
        <a:graphic>
          <a:graphicData uri="http://schemas.openxmlformats.org/presentationml/2006/ole">
            <mc:AlternateContent xmlns:mc="http://schemas.openxmlformats.org/markup-compatibility/2006">
              <mc:Choice xmlns:v="urn:schemas-microsoft-com:vml" Requires="v">
                <p:oleObj spid="_x0000_s2034705" name="公式" r:id="rId3" imgW="1434960" imgH="444240" progId="Equation.3">
                  <p:embed/>
                </p:oleObj>
              </mc:Choice>
              <mc:Fallback>
                <p:oleObj name="公式" r:id="rId3" imgW="1434960" imgH="444240" progId="Equation.3">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3608" y="2276872"/>
                        <a:ext cx="3286138" cy="101396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4116" name="Object 11"/>
          <p:cNvGraphicFramePr>
            <a:graphicFrameLocks noChangeAspect="1"/>
          </p:cNvGraphicFramePr>
          <p:nvPr/>
        </p:nvGraphicFramePr>
        <p:xfrm>
          <a:off x="827584" y="4437112"/>
          <a:ext cx="3595754" cy="864096"/>
        </p:xfrm>
        <a:graphic>
          <a:graphicData uri="http://schemas.openxmlformats.org/presentationml/2006/ole">
            <mc:AlternateContent xmlns:mc="http://schemas.openxmlformats.org/markup-compatibility/2006">
              <mc:Choice xmlns:v="urn:schemas-microsoft-com:vml" Requires="v">
                <p:oleObj spid="_x0000_s2034706" name="公式" r:id="rId5" imgW="1422360" imgH="342720" progId="Equation.3">
                  <p:embed/>
                </p:oleObj>
              </mc:Choice>
              <mc:Fallback>
                <p:oleObj name="公式" r:id="rId5" imgW="1422360" imgH="34272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27584" y="4437112"/>
                        <a:ext cx="3595754" cy="8640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754117" name="Object 5"/>
          <p:cNvGraphicFramePr>
            <a:graphicFrameLocks noChangeAspect="1"/>
          </p:cNvGraphicFramePr>
          <p:nvPr/>
        </p:nvGraphicFramePr>
        <p:xfrm>
          <a:off x="3931096" y="1365101"/>
          <a:ext cx="5105400" cy="3648075"/>
        </p:xfrm>
        <a:graphic>
          <a:graphicData uri="http://schemas.openxmlformats.org/presentationml/2006/ole">
            <mc:AlternateContent xmlns:mc="http://schemas.openxmlformats.org/markup-compatibility/2006">
              <mc:Choice xmlns:v="urn:schemas-microsoft-com:vml" Requires="v">
                <p:oleObj spid="_x0000_s2034707" name="VISIO" r:id="rId7" imgW="1907640" imgH="1363320" progId="Visio.Drawing.11">
                  <p:embed/>
                </p:oleObj>
              </mc:Choice>
              <mc:Fallback>
                <p:oleObj name="VISIO" r:id="rId7" imgW="1907640" imgH="1363320" progId="Visio.Drawing.11">
                  <p:embed/>
                  <p:pic>
                    <p:nvPicPr>
                      <p:cNvPr id="0" name="Picture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31096" y="1365101"/>
                        <a:ext cx="5105400" cy="364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en-US" altLang="zh-CN" dirty="0" smtClean="0">
                <a:ea typeface="宋体" pitchFamily="2" charset="-122"/>
              </a:rPr>
              <a:t>NTSC</a:t>
            </a:r>
            <a:endParaRPr lang="zh-CN" altLang="en-US" dirty="0" smtClean="0">
              <a:ea typeface="宋体" pitchFamily="2" charset="-122"/>
            </a:endParaRPr>
          </a:p>
        </p:txBody>
      </p:sp>
      <p:sp>
        <p:nvSpPr>
          <p:cNvPr id="44035" name="内容占位符 2"/>
          <p:cNvSpPr>
            <a:spLocks noGrp="1"/>
          </p:cNvSpPr>
          <p:nvPr>
            <p:ph idx="1"/>
          </p:nvPr>
        </p:nvSpPr>
        <p:spPr>
          <a:xfrm>
            <a:off x="642938" y="1371600"/>
            <a:ext cx="8043862" cy="4700588"/>
          </a:xfrm>
        </p:spPr>
        <p:txBody>
          <a:bodyPr/>
          <a:lstStyle/>
          <a:p>
            <a:pPr algn="just"/>
            <a:r>
              <a:rPr lang="zh-CN" altLang="en-US" sz="2400" dirty="0" smtClean="0">
                <a:ea typeface="宋体" pitchFamily="2" charset="-122"/>
              </a:rPr>
              <a:t>（</a:t>
            </a:r>
            <a:r>
              <a:rPr lang="en-US" altLang="zh-CN" sz="2400" dirty="0" smtClean="0">
                <a:ea typeface="宋体" pitchFamily="2" charset="-122"/>
              </a:rPr>
              <a:t>1</a:t>
            </a:r>
            <a:r>
              <a:rPr lang="zh-CN" altLang="en-US" sz="2400" dirty="0" smtClean="0">
                <a:ea typeface="宋体" pitchFamily="2" charset="-122"/>
              </a:rPr>
              <a:t>）</a:t>
            </a:r>
            <a:r>
              <a:rPr lang="en-US" altLang="zh-CN" sz="2400" dirty="0" smtClean="0">
                <a:ea typeface="宋体" pitchFamily="2" charset="-122"/>
              </a:rPr>
              <a:t>525</a:t>
            </a:r>
            <a:r>
              <a:rPr lang="zh-CN" altLang="en-US" sz="2400" dirty="0" smtClean="0">
                <a:ea typeface="宋体" pitchFamily="2" charset="-122"/>
              </a:rPr>
              <a:t>行</a:t>
            </a:r>
            <a:r>
              <a:rPr lang="en-US" altLang="zh-CN" sz="2400" dirty="0" smtClean="0">
                <a:ea typeface="宋体" pitchFamily="2" charset="-122"/>
              </a:rPr>
              <a:t>/</a:t>
            </a:r>
            <a:r>
              <a:rPr lang="zh-CN" altLang="en-US" sz="2400" dirty="0" smtClean="0">
                <a:ea typeface="宋体" pitchFamily="2" charset="-122"/>
              </a:rPr>
              <a:t>帧，</a:t>
            </a:r>
            <a:r>
              <a:rPr lang="en-US" altLang="zh-CN" sz="2400" dirty="0" smtClean="0">
                <a:ea typeface="宋体" pitchFamily="2" charset="-122"/>
              </a:rPr>
              <a:t>30</a:t>
            </a:r>
            <a:r>
              <a:rPr lang="zh-CN" altLang="en-US" sz="2400" dirty="0" smtClean="0">
                <a:ea typeface="宋体" pitchFamily="2" charset="-122"/>
              </a:rPr>
              <a:t>帧</a:t>
            </a:r>
            <a:r>
              <a:rPr lang="en-US" altLang="zh-CN" sz="2400" dirty="0" smtClean="0">
                <a:ea typeface="宋体" pitchFamily="2" charset="-122"/>
              </a:rPr>
              <a:t>/</a:t>
            </a:r>
            <a:r>
              <a:rPr lang="zh-CN" altLang="en-US" sz="2400" dirty="0" smtClean="0">
                <a:ea typeface="宋体" pitchFamily="2" charset="-122"/>
              </a:rPr>
              <a:t>秒（</a:t>
            </a:r>
            <a:r>
              <a:rPr lang="en-US" altLang="zh-CN" sz="2400" dirty="0" smtClean="0">
                <a:ea typeface="宋体" pitchFamily="2" charset="-122"/>
              </a:rPr>
              <a:t>29.97fps,33.37ms/frame</a:t>
            </a:r>
            <a:r>
              <a:rPr lang="zh-CN" altLang="en-US" sz="2400" dirty="0" smtClean="0">
                <a:ea typeface="宋体" pitchFamily="2" charset="-122"/>
              </a:rPr>
              <a:t>）。</a:t>
            </a:r>
          </a:p>
          <a:p>
            <a:pPr algn="just"/>
            <a:r>
              <a:rPr lang="zh-CN" altLang="en-US" sz="2400" dirty="0" smtClean="0">
                <a:ea typeface="宋体" pitchFamily="2" charset="-122"/>
              </a:rPr>
              <a:t>（</a:t>
            </a:r>
            <a:r>
              <a:rPr lang="en-US" altLang="zh-CN" sz="2400" dirty="0" smtClean="0">
                <a:ea typeface="宋体" pitchFamily="2" charset="-122"/>
              </a:rPr>
              <a:t>2</a:t>
            </a:r>
            <a:r>
              <a:rPr lang="zh-CN" altLang="en-US" sz="2400" dirty="0" smtClean="0">
                <a:ea typeface="宋体" pitchFamily="2" charset="-122"/>
              </a:rPr>
              <a:t>）高宽比：电视画面的长宽比（电视为</a:t>
            </a:r>
            <a:r>
              <a:rPr lang="en-US" altLang="zh-CN" sz="2400" dirty="0" smtClean="0">
                <a:ea typeface="宋体" pitchFamily="2" charset="-122"/>
              </a:rPr>
              <a:t>4:3</a:t>
            </a:r>
            <a:r>
              <a:rPr lang="zh-CN" altLang="en-US" sz="2400" dirty="0" smtClean="0">
                <a:ea typeface="宋体" pitchFamily="2" charset="-122"/>
              </a:rPr>
              <a:t>；电影为</a:t>
            </a:r>
            <a:r>
              <a:rPr lang="en-US" altLang="zh-CN" sz="2400" dirty="0" smtClean="0">
                <a:ea typeface="宋体" pitchFamily="2" charset="-122"/>
              </a:rPr>
              <a:t>3:2</a:t>
            </a:r>
            <a:r>
              <a:rPr lang="zh-CN" altLang="en-US" sz="2400" dirty="0" smtClean="0">
                <a:ea typeface="宋体" pitchFamily="2" charset="-122"/>
              </a:rPr>
              <a:t>；高清晰度电视为</a:t>
            </a:r>
            <a:r>
              <a:rPr lang="en-US" altLang="zh-CN" sz="2400" dirty="0" smtClean="0">
                <a:ea typeface="宋体" pitchFamily="2" charset="-122"/>
              </a:rPr>
              <a:t>16:9</a:t>
            </a:r>
            <a:r>
              <a:rPr lang="zh-CN" altLang="en-US" sz="2400" dirty="0" smtClean="0">
                <a:ea typeface="宋体" pitchFamily="2" charset="-122"/>
              </a:rPr>
              <a:t>）。</a:t>
            </a:r>
          </a:p>
          <a:p>
            <a:pPr algn="just"/>
            <a:r>
              <a:rPr lang="zh-CN" altLang="en-US" sz="2400" dirty="0" smtClean="0">
                <a:ea typeface="宋体" pitchFamily="2" charset="-122"/>
              </a:rPr>
              <a:t>（</a:t>
            </a:r>
            <a:r>
              <a:rPr lang="en-US" altLang="zh-CN" sz="2400" dirty="0" smtClean="0">
                <a:ea typeface="宋体" pitchFamily="2" charset="-122"/>
              </a:rPr>
              <a:t>3</a:t>
            </a:r>
            <a:r>
              <a:rPr lang="zh-CN" altLang="en-US" sz="2400" dirty="0" smtClean="0">
                <a:ea typeface="宋体" pitchFamily="2" charset="-122"/>
              </a:rPr>
              <a:t>）隔行扫描：一帧分成</a:t>
            </a:r>
            <a:r>
              <a:rPr lang="en-US" altLang="zh-CN" sz="2400" dirty="0" smtClean="0">
                <a:ea typeface="宋体" pitchFamily="2" charset="-122"/>
              </a:rPr>
              <a:t>2</a:t>
            </a:r>
            <a:r>
              <a:rPr lang="zh-CN" altLang="en-US" sz="2400" dirty="0" smtClean="0">
                <a:ea typeface="宋体" pitchFamily="2" charset="-122"/>
              </a:rPr>
              <a:t>场（</a:t>
            </a:r>
            <a:r>
              <a:rPr lang="en-US" altLang="zh-CN" sz="2400" dirty="0" smtClean="0">
                <a:ea typeface="宋体" pitchFamily="2" charset="-122"/>
              </a:rPr>
              <a:t>field</a:t>
            </a:r>
            <a:r>
              <a:rPr lang="zh-CN" altLang="en-US" sz="2400" dirty="0" smtClean="0">
                <a:ea typeface="宋体" pitchFamily="2" charset="-122"/>
              </a:rPr>
              <a:t>），</a:t>
            </a:r>
            <a:r>
              <a:rPr lang="en-US" altLang="zh-CN" sz="2400" dirty="0" smtClean="0">
                <a:ea typeface="宋体" pitchFamily="2" charset="-122"/>
              </a:rPr>
              <a:t>262.5</a:t>
            </a:r>
            <a:r>
              <a:rPr lang="zh-CN" altLang="en-US" sz="2400" dirty="0" smtClean="0">
                <a:ea typeface="宋体" pitchFamily="2" charset="-122"/>
              </a:rPr>
              <a:t>线</a:t>
            </a:r>
            <a:r>
              <a:rPr lang="en-US" altLang="zh-CN" sz="2400" dirty="0" smtClean="0">
                <a:ea typeface="宋体" pitchFamily="2" charset="-122"/>
              </a:rPr>
              <a:t>/</a:t>
            </a:r>
            <a:r>
              <a:rPr lang="zh-CN" altLang="en-US" sz="2400" dirty="0" smtClean="0">
                <a:ea typeface="宋体" pitchFamily="2" charset="-122"/>
              </a:rPr>
              <a:t>场。</a:t>
            </a:r>
          </a:p>
          <a:p>
            <a:pPr algn="just"/>
            <a:r>
              <a:rPr lang="zh-CN" altLang="en-US" sz="2400" dirty="0" smtClean="0">
                <a:ea typeface="宋体" pitchFamily="2" charset="-122"/>
              </a:rPr>
              <a:t>（</a:t>
            </a:r>
            <a:r>
              <a:rPr lang="en-US" altLang="zh-CN" sz="2400" dirty="0" smtClean="0">
                <a:ea typeface="宋体" pitchFamily="2" charset="-122"/>
              </a:rPr>
              <a:t>4</a:t>
            </a:r>
            <a:r>
              <a:rPr lang="zh-CN" altLang="en-US" sz="2400" dirty="0" smtClean="0">
                <a:ea typeface="宋体" pitchFamily="2" charset="-122"/>
              </a:rPr>
              <a:t>）在每场的开始部分保留</a:t>
            </a:r>
            <a:r>
              <a:rPr lang="en-US" altLang="zh-CN" sz="2400" dirty="0" smtClean="0">
                <a:ea typeface="宋体" pitchFamily="2" charset="-122"/>
              </a:rPr>
              <a:t>20</a:t>
            </a:r>
            <a:r>
              <a:rPr lang="zh-CN" altLang="en-US" sz="2400" dirty="0" smtClean="0">
                <a:ea typeface="宋体" pitchFamily="2" charset="-122"/>
              </a:rPr>
              <a:t>扫描线作为控制信息，因此只有</a:t>
            </a:r>
            <a:r>
              <a:rPr lang="en-US" altLang="zh-CN" sz="2400" dirty="0" smtClean="0">
                <a:ea typeface="宋体" pitchFamily="2" charset="-122"/>
              </a:rPr>
              <a:t>485</a:t>
            </a:r>
            <a:r>
              <a:rPr lang="zh-CN" altLang="en-US" sz="2400" dirty="0" smtClean="0">
                <a:ea typeface="宋体" pitchFamily="2" charset="-122"/>
              </a:rPr>
              <a:t>条线的可视数据。</a:t>
            </a:r>
            <a:r>
              <a:rPr lang="en-US" altLang="zh-CN" sz="2400" dirty="0" smtClean="0">
                <a:ea typeface="宋体" pitchFamily="2" charset="-122"/>
              </a:rPr>
              <a:t>Laser disc</a:t>
            </a:r>
            <a:r>
              <a:rPr lang="zh-CN" altLang="en-US" sz="2400" dirty="0" smtClean="0">
                <a:ea typeface="宋体" pitchFamily="2" charset="-122"/>
              </a:rPr>
              <a:t>约</a:t>
            </a:r>
            <a:r>
              <a:rPr lang="en-US" altLang="zh-CN" sz="2400" dirty="0" smtClean="0">
                <a:ea typeface="宋体" pitchFamily="2" charset="-122"/>
              </a:rPr>
              <a:t>420</a:t>
            </a:r>
            <a:r>
              <a:rPr lang="zh-CN" altLang="en-US" sz="2400" dirty="0" smtClean="0">
                <a:ea typeface="宋体" pitchFamily="2" charset="-122"/>
              </a:rPr>
              <a:t>线，</a:t>
            </a:r>
            <a:r>
              <a:rPr lang="en-US" altLang="zh-CN" sz="2400" dirty="0" smtClean="0">
                <a:ea typeface="宋体" pitchFamily="2" charset="-122"/>
              </a:rPr>
              <a:t>S-VHS</a:t>
            </a:r>
            <a:r>
              <a:rPr lang="zh-CN" altLang="en-US" sz="2400" dirty="0" smtClean="0">
                <a:ea typeface="宋体" pitchFamily="2" charset="-122"/>
              </a:rPr>
              <a:t>约</a:t>
            </a:r>
            <a:r>
              <a:rPr lang="en-US" altLang="zh-CN" sz="2400" dirty="0" smtClean="0">
                <a:ea typeface="宋体" pitchFamily="2" charset="-122"/>
              </a:rPr>
              <a:t>320</a:t>
            </a:r>
            <a:r>
              <a:rPr lang="zh-CN" altLang="en-US" sz="2400" dirty="0" smtClean="0">
                <a:ea typeface="宋体" pitchFamily="2" charset="-122"/>
              </a:rPr>
              <a:t>线。</a:t>
            </a:r>
          </a:p>
          <a:p>
            <a:pPr algn="just"/>
            <a:r>
              <a:rPr lang="zh-CN" altLang="en-US" sz="2400" dirty="0" smtClean="0">
                <a:ea typeface="宋体" pitchFamily="2" charset="-122"/>
              </a:rPr>
              <a:t>（</a:t>
            </a:r>
            <a:r>
              <a:rPr lang="en-US" altLang="zh-CN" sz="2400" dirty="0" smtClean="0">
                <a:ea typeface="宋体" pitchFamily="2" charset="-122"/>
              </a:rPr>
              <a:t>5</a:t>
            </a:r>
            <a:r>
              <a:rPr lang="zh-CN" altLang="en-US" sz="2400" dirty="0" smtClean="0">
                <a:ea typeface="宋体" pitchFamily="2" charset="-122"/>
              </a:rPr>
              <a:t>）每行</a:t>
            </a:r>
            <a:r>
              <a:rPr lang="en-US" altLang="zh-CN" sz="2400" dirty="0" smtClean="0">
                <a:ea typeface="宋体" pitchFamily="2" charset="-122"/>
              </a:rPr>
              <a:t>63.5</a:t>
            </a:r>
            <a:r>
              <a:rPr lang="zh-CN" altLang="en-US" sz="2400" dirty="0" smtClean="0">
                <a:ea typeface="宋体" pitchFamily="2" charset="-122"/>
              </a:rPr>
              <a:t>微秒，水平回扫时间</a:t>
            </a:r>
            <a:r>
              <a:rPr lang="en-US" altLang="zh-CN" sz="2400" dirty="0" smtClean="0">
                <a:ea typeface="宋体" pitchFamily="2" charset="-122"/>
              </a:rPr>
              <a:t>10</a:t>
            </a:r>
            <a:r>
              <a:rPr lang="zh-CN" altLang="en-US" sz="2400" dirty="0" smtClean="0">
                <a:ea typeface="宋体" pitchFamily="2" charset="-122"/>
              </a:rPr>
              <a:t>微秒（包含</a:t>
            </a:r>
            <a:r>
              <a:rPr lang="en-US" altLang="zh-CN" sz="2400" dirty="0" smtClean="0">
                <a:ea typeface="宋体" pitchFamily="2" charset="-122"/>
              </a:rPr>
              <a:t>5</a:t>
            </a:r>
            <a:r>
              <a:rPr lang="zh-CN" altLang="en-US" sz="2400" dirty="0" smtClean="0">
                <a:ea typeface="宋体" pitchFamily="2" charset="-122"/>
              </a:rPr>
              <a:t>微秒的水平同步脉冲），所以显示时间是</a:t>
            </a:r>
            <a:r>
              <a:rPr lang="en-US" altLang="zh-CN" sz="2400" dirty="0" smtClean="0">
                <a:ea typeface="宋体" pitchFamily="2" charset="-122"/>
              </a:rPr>
              <a:t>53.5</a:t>
            </a:r>
            <a:r>
              <a:rPr lang="zh-CN" altLang="en-US" sz="2400" dirty="0" smtClean="0">
                <a:ea typeface="宋体" pitchFamily="2" charset="-122"/>
              </a:rPr>
              <a:t>微秒。</a:t>
            </a:r>
          </a:p>
          <a:p>
            <a:pPr algn="just"/>
            <a:r>
              <a:rPr lang="zh-CN" altLang="en-US" sz="2400" dirty="0" smtClean="0">
                <a:ea typeface="宋体" pitchFamily="2" charset="-122"/>
              </a:rPr>
              <a:t>（</a:t>
            </a:r>
            <a:r>
              <a:rPr lang="en-US" altLang="zh-CN" sz="2400" dirty="0" smtClean="0">
                <a:ea typeface="宋体" pitchFamily="2" charset="-122"/>
              </a:rPr>
              <a:t>6</a:t>
            </a:r>
            <a:r>
              <a:rPr lang="zh-CN" altLang="en-US" sz="2400" dirty="0" smtClean="0">
                <a:ea typeface="宋体" pitchFamily="2" charset="-122"/>
              </a:rPr>
              <a:t>）颜色模型：</a:t>
            </a:r>
            <a:r>
              <a:rPr lang="en-US" altLang="zh-CN" sz="2400" dirty="0" smtClean="0">
                <a:ea typeface="宋体" pitchFamily="2" charset="-122"/>
              </a:rPr>
              <a:t>YIQ</a:t>
            </a:r>
            <a:endParaRPr lang="zh-CN" altLang="en-US" sz="2400" dirty="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en-US" altLang="zh-CN" dirty="0" smtClean="0">
                <a:ea typeface="宋体" pitchFamily="2" charset="-122"/>
              </a:rPr>
              <a:t>SECAM</a:t>
            </a:r>
            <a:r>
              <a:rPr lang="zh-CN" altLang="en-US" dirty="0" smtClean="0">
                <a:ea typeface="宋体" pitchFamily="2" charset="-122"/>
              </a:rPr>
              <a:t>的主要参数</a:t>
            </a:r>
          </a:p>
        </p:txBody>
      </p:sp>
      <p:sp>
        <p:nvSpPr>
          <p:cNvPr id="46083" name="内容占位符 2"/>
          <p:cNvSpPr>
            <a:spLocks noGrp="1"/>
          </p:cNvSpPr>
          <p:nvPr>
            <p:ph idx="1"/>
          </p:nvPr>
        </p:nvSpPr>
        <p:spPr/>
        <p:txBody>
          <a:bodyPr/>
          <a:lstStyle/>
          <a:p>
            <a:r>
              <a:rPr lang="zh-CN" altLang="en-US" smtClean="0">
                <a:latin typeface="宋体" pitchFamily="2" charset="-122"/>
                <a:ea typeface="宋体" pitchFamily="2" charset="-122"/>
              </a:rPr>
              <a:t>（</a:t>
            </a:r>
            <a:r>
              <a:rPr lang="en-US" altLang="zh-CN" smtClean="0">
                <a:ea typeface="宋体" pitchFamily="2" charset="-122"/>
                <a:cs typeface="Arial" charset="0"/>
              </a:rPr>
              <a:t>1</a:t>
            </a:r>
            <a:r>
              <a:rPr lang="zh-CN" altLang="en-US" smtClean="0">
                <a:latin typeface="宋体" pitchFamily="2" charset="-122"/>
                <a:ea typeface="宋体" pitchFamily="2" charset="-122"/>
              </a:rPr>
              <a:t>）</a:t>
            </a:r>
            <a:r>
              <a:rPr lang="en-US" altLang="zh-CN" smtClean="0">
                <a:ea typeface="宋体" pitchFamily="2" charset="-122"/>
              </a:rPr>
              <a:t>625</a:t>
            </a:r>
            <a:r>
              <a:rPr lang="zh-CN" altLang="en-US" smtClean="0">
                <a:latin typeface="宋体" pitchFamily="2" charset="-122"/>
                <a:ea typeface="宋体" pitchFamily="2" charset="-122"/>
              </a:rPr>
              <a:t>行（扫描线）</a:t>
            </a:r>
            <a:r>
              <a:rPr lang="en-US" altLang="zh-CN" smtClean="0">
                <a:ea typeface="宋体" pitchFamily="2" charset="-122"/>
              </a:rPr>
              <a:t>/</a:t>
            </a:r>
            <a:r>
              <a:rPr lang="zh-CN" altLang="en-US" smtClean="0">
                <a:latin typeface="宋体" pitchFamily="2" charset="-122"/>
                <a:ea typeface="宋体" pitchFamily="2" charset="-122"/>
              </a:rPr>
              <a:t>帧，</a:t>
            </a:r>
            <a:r>
              <a:rPr lang="en-US" altLang="zh-CN" smtClean="0">
                <a:ea typeface="宋体" pitchFamily="2" charset="-122"/>
              </a:rPr>
              <a:t>25</a:t>
            </a:r>
            <a:r>
              <a:rPr lang="zh-CN" altLang="en-US" smtClean="0">
                <a:latin typeface="宋体" pitchFamily="2" charset="-122"/>
                <a:ea typeface="宋体" pitchFamily="2" charset="-122"/>
              </a:rPr>
              <a:t>帧</a:t>
            </a:r>
            <a:r>
              <a:rPr lang="en-US" altLang="zh-CN" smtClean="0">
                <a:ea typeface="宋体" pitchFamily="2" charset="-122"/>
              </a:rPr>
              <a:t>/</a:t>
            </a:r>
            <a:r>
              <a:rPr lang="zh-CN" altLang="en-US" smtClean="0">
                <a:latin typeface="宋体" pitchFamily="2" charset="-122"/>
                <a:ea typeface="宋体" pitchFamily="2" charset="-122"/>
              </a:rPr>
              <a:t>秒（</a:t>
            </a:r>
            <a:r>
              <a:rPr lang="en-US" altLang="zh-CN" smtClean="0">
                <a:ea typeface="宋体" pitchFamily="2" charset="-122"/>
              </a:rPr>
              <a:t>40ms/</a:t>
            </a:r>
            <a:r>
              <a:rPr lang="zh-CN" altLang="en-US" smtClean="0">
                <a:latin typeface="宋体" pitchFamily="2" charset="-122"/>
                <a:ea typeface="宋体" pitchFamily="2" charset="-122"/>
              </a:rPr>
              <a:t>帧</a:t>
            </a:r>
            <a:r>
              <a:rPr lang="zh-CN" altLang="en-US" smtClean="0">
                <a:ea typeface="宋体" pitchFamily="2" charset="-122"/>
              </a:rPr>
              <a:t>）。</a:t>
            </a:r>
          </a:p>
          <a:p>
            <a:pPr algn="just"/>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）高宽比：</a:t>
            </a:r>
            <a:r>
              <a:rPr lang="en-US" altLang="zh-CN" smtClean="0">
                <a:ea typeface="宋体" pitchFamily="2" charset="-122"/>
              </a:rPr>
              <a:t>4:3</a:t>
            </a:r>
            <a:r>
              <a:rPr lang="zh-CN" altLang="en-US" smtClean="0">
                <a:ea typeface="宋体" pitchFamily="2" charset="-122"/>
              </a:rPr>
              <a:t>。</a:t>
            </a:r>
          </a:p>
          <a:p>
            <a:pPr algn="just"/>
            <a:r>
              <a:rPr lang="zh-CN" altLang="en-US" smtClean="0">
                <a:ea typeface="宋体" pitchFamily="2" charset="-122"/>
              </a:rPr>
              <a:t>（</a:t>
            </a:r>
            <a:r>
              <a:rPr lang="en-US" altLang="zh-CN" smtClean="0">
                <a:ea typeface="宋体" pitchFamily="2" charset="-122"/>
              </a:rPr>
              <a:t>3</a:t>
            </a:r>
            <a:r>
              <a:rPr lang="zh-CN" altLang="en-US" smtClean="0">
                <a:ea typeface="宋体" pitchFamily="2" charset="-122"/>
              </a:rPr>
              <a:t>）隔行扫描，</a:t>
            </a:r>
            <a:r>
              <a:rPr lang="en-US" altLang="zh-CN" smtClean="0">
                <a:ea typeface="宋体" pitchFamily="2" charset="-122"/>
              </a:rPr>
              <a:t>2</a:t>
            </a:r>
            <a:r>
              <a:rPr lang="zh-CN" altLang="en-US" smtClean="0">
                <a:ea typeface="宋体" pitchFamily="2" charset="-122"/>
              </a:rPr>
              <a:t>场</a:t>
            </a:r>
            <a:r>
              <a:rPr lang="en-US" altLang="zh-CN" smtClean="0">
                <a:ea typeface="宋体" pitchFamily="2" charset="-122"/>
              </a:rPr>
              <a:t>/</a:t>
            </a:r>
            <a:r>
              <a:rPr lang="zh-CN" altLang="en-US" smtClean="0">
                <a:ea typeface="宋体" pitchFamily="2" charset="-122"/>
              </a:rPr>
              <a:t>帧，</a:t>
            </a:r>
            <a:r>
              <a:rPr lang="en-US" altLang="zh-CN" smtClean="0">
                <a:ea typeface="宋体" pitchFamily="2" charset="-122"/>
              </a:rPr>
              <a:t>312.5</a:t>
            </a:r>
            <a:r>
              <a:rPr lang="zh-CN" altLang="en-US" smtClean="0">
                <a:ea typeface="宋体" pitchFamily="2" charset="-122"/>
              </a:rPr>
              <a:t>行</a:t>
            </a:r>
            <a:r>
              <a:rPr lang="en-US" altLang="zh-CN" smtClean="0">
                <a:ea typeface="宋体" pitchFamily="2" charset="-122"/>
              </a:rPr>
              <a:t>/</a:t>
            </a:r>
            <a:r>
              <a:rPr lang="zh-CN" altLang="en-US" smtClean="0">
                <a:ea typeface="宋体" pitchFamily="2" charset="-122"/>
              </a:rPr>
              <a:t>场。</a:t>
            </a:r>
          </a:p>
          <a:p>
            <a:pPr algn="just"/>
            <a:r>
              <a:rPr lang="zh-CN" altLang="en-US" smtClean="0">
                <a:ea typeface="宋体" pitchFamily="2" charset="-122"/>
              </a:rPr>
              <a:t>（</a:t>
            </a:r>
            <a:r>
              <a:rPr lang="en-US" altLang="zh-CN" smtClean="0">
                <a:ea typeface="宋体" pitchFamily="2" charset="-122"/>
              </a:rPr>
              <a:t>4</a:t>
            </a:r>
            <a:r>
              <a:rPr lang="zh-CN" altLang="en-US" smtClean="0">
                <a:ea typeface="宋体" pitchFamily="2" charset="-122"/>
              </a:rPr>
              <a:t>）颜色模型：</a:t>
            </a:r>
            <a:r>
              <a:rPr lang="en-US" altLang="zh-CN" smtClean="0">
                <a:ea typeface="宋体" pitchFamily="2" charset="-122"/>
              </a:rPr>
              <a:t>YUV</a:t>
            </a:r>
            <a:r>
              <a:rPr lang="zh-CN" altLang="en-US" smtClean="0">
                <a:ea typeface="宋体" pitchFamily="2" charset="-122"/>
              </a:rPr>
              <a:t>。</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en-US" altLang="zh-CN" dirty="0" smtClean="0">
                <a:ea typeface="宋体" pitchFamily="2" charset="-122"/>
              </a:rPr>
              <a:t>PAL</a:t>
            </a:r>
            <a:r>
              <a:rPr lang="zh-CN" altLang="en-US" dirty="0" smtClean="0">
                <a:ea typeface="宋体" pitchFamily="2" charset="-122"/>
              </a:rPr>
              <a:t>的主要参数</a:t>
            </a:r>
          </a:p>
        </p:txBody>
      </p:sp>
      <p:sp>
        <p:nvSpPr>
          <p:cNvPr id="45059" name="内容占位符 2"/>
          <p:cNvSpPr>
            <a:spLocks noGrp="1"/>
          </p:cNvSpPr>
          <p:nvPr>
            <p:ph idx="1"/>
          </p:nvPr>
        </p:nvSpPr>
        <p:spPr/>
        <p:txBody>
          <a:bodyPr/>
          <a:lstStyle/>
          <a:p>
            <a:r>
              <a:rPr lang="zh-CN" altLang="en-US" smtClean="0">
                <a:latin typeface="宋体" pitchFamily="2" charset="-122"/>
                <a:ea typeface="宋体" pitchFamily="2" charset="-122"/>
              </a:rPr>
              <a:t>（</a:t>
            </a:r>
            <a:r>
              <a:rPr lang="en-US" altLang="zh-CN" smtClean="0">
                <a:ea typeface="宋体" pitchFamily="2" charset="-122"/>
                <a:cs typeface="Arial" charset="0"/>
              </a:rPr>
              <a:t>1</a:t>
            </a:r>
            <a:r>
              <a:rPr lang="zh-CN" altLang="en-US" smtClean="0">
                <a:latin typeface="宋体" pitchFamily="2" charset="-122"/>
                <a:ea typeface="宋体" pitchFamily="2" charset="-122"/>
              </a:rPr>
              <a:t>）</a:t>
            </a:r>
            <a:r>
              <a:rPr lang="en-US" altLang="zh-CN" smtClean="0">
                <a:ea typeface="宋体" pitchFamily="2" charset="-122"/>
              </a:rPr>
              <a:t>625</a:t>
            </a:r>
            <a:r>
              <a:rPr lang="zh-CN" altLang="en-US" smtClean="0">
                <a:latin typeface="宋体" pitchFamily="2" charset="-122"/>
                <a:ea typeface="宋体" pitchFamily="2" charset="-122"/>
              </a:rPr>
              <a:t>行（扫描线）</a:t>
            </a:r>
            <a:r>
              <a:rPr lang="en-US" altLang="zh-CN" smtClean="0">
                <a:ea typeface="宋体" pitchFamily="2" charset="-122"/>
              </a:rPr>
              <a:t>/</a:t>
            </a:r>
            <a:r>
              <a:rPr lang="zh-CN" altLang="en-US" smtClean="0">
                <a:latin typeface="宋体" pitchFamily="2" charset="-122"/>
                <a:ea typeface="宋体" pitchFamily="2" charset="-122"/>
              </a:rPr>
              <a:t>帧，</a:t>
            </a:r>
            <a:r>
              <a:rPr lang="en-US" altLang="zh-CN" smtClean="0">
                <a:ea typeface="宋体" pitchFamily="2" charset="-122"/>
              </a:rPr>
              <a:t>25</a:t>
            </a:r>
            <a:r>
              <a:rPr lang="zh-CN" altLang="en-US" smtClean="0">
                <a:latin typeface="宋体" pitchFamily="2" charset="-122"/>
                <a:ea typeface="宋体" pitchFamily="2" charset="-122"/>
              </a:rPr>
              <a:t>帧</a:t>
            </a:r>
            <a:r>
              <a:rPr lang="en-US" altLang="zh-CN" smtClean="0">
                <a:ea typeface="宋体" pitchFamily="2" charset="-122"/>
              </a:rPr>
              <a:t>/</a:t>
            </a:r>
            <a:r>
              <a:rPr lang="zh-CN" altLang="en-US" smtClean="0">
                <a:latin typeface="宋体" pitchFamily="2" charset="-122"/>
                <a:ea typeface="宋体" pitchFamily="2" charset="-122"/>
              </a:rPr>
              <a:t>秒（</a:t>
            </a:r>
            <a:r>
              <a:rPr lang="en-US" altLang="zh-CN" smtClean="0">
                <a:ea typeface="宋体" pitchFamily="2" charset="-122"/>
              </a:rPr>
              <a:t>40ms/</a:t>
            </a:r>
            <a:r>
              <a:rPr lang="zh-CN" altLang="en-US" smtClean="0">
                <a:latin typeface="宋体" pitchFamily="2" charset="-122"/>
                <a:ea typeface="宋体" pitchFamily="2" charset="-122"/>
              </a:rPr>
              <a:t>帧</a:t>
            </a:r>
            <a:r>
              <a:rPr lang="zh-CN" altLang="en-US" smtClean="0">
                <a:ea typeface="宋体" pitchFamily="2" charset="-122"/>
              </a:rPr>
              <a:t>）。</a:t>
            </a:r>
          </a:p>
          <a:p>
            <a:r>
              <a:rPr lang="zh-CN" altLang="en-US" smtClean="0">
                <a:latin typeface="宋体" pitchFamily="2" charset="-122"/>
                <a:ea typeface="宋体" pitchFamily="2" charset="-122"/>
              </a:rPr>
              <a:t>（</a:t>
            </a:r>
            <a:r>
              <a:rPr lang="en-US" altLang="zh-CN" smtClean="0">
                <a:ea typeface="宋体" pitchFamily="2" charset="-122"/>
              </a:rPr>
              <a:t>2</a:t>
            </a:r>
            <a:r>
              <a:rPr lang="zh-CN" altLang="en-US" smtClean="0">
                <a:latin typeface="宋体" pitchFamily="2" charset="-122"/>
                <a:ea typeface="宋体" pitchFamily="2" charset="-122"/>
              </a:rPr>
              <a:t>）高宽比（</a:t>
            </a:r>
            <a:r>
              <a:rPr lang="en-US" altLang="zh-CN" smtClean="0">
                <a:ea typeface="宋体" pitchFamily="2" charset="-122"/>
              </a:rPr>
              <a:t>aspect ratio</a:t>
            </a:r>
            <a:r>
              <a:rPr lang="zh-CN" altLang="en-US" smtClean="0">
                <a:latin typeface="宋体" pitchFamily="2" charset="-122"/>
                <a:ea typeface="宋体" pitchFamily="2" charset="-122"/>
              </a:rPr>
              <a:t>）：</a:t>
            </a:r>
            <a:r>
              <a:rPr lang="en-US" altLang="zh-CN" smtClean="0">
                <a:ea typeface="宋体" pitchFamily="2" charset="-122"/>
              </a:rPr>
              <a:t>4:3</a:t>
            </a:r>
            <a:r>
              <a:rPr lang="zh-CN" altLang="en-US" smtClean="0">
                <a:latin typeface="宋体" pitchFamily="2" charset="-122"/>
                <a:ea typeface="宋体" pitchFamily="2" charset="-122"/>
              </a:rPr>
              <a:t>。</a:t>
            </a:r>
            <a:endParaRPr lang="zh-CN" altLang="en-US" smtClean="0">
              <a:ea typeface="宋体" pitchFamily="2" charset="-122"/>
            </a:endParaRPr>
          </a:p>
          <a:p>
            <a:r>
              <a:rPr lang="zh-CN" altLang="en-US" smtClean="0">
                <a:latin typeface="宋体" pitchFamily="2" charset="-122"/>
                <a:ea typeface="宋体" pitchFamily="2" charset="-122"/>
              </a:rPr>
              <a:t>（</a:t>
            </a:r>
            <a:r>
              <a:rPr lang="en-US" altLang="zh-CN" smtClean="0">
                <a:ea typeface="宋体" pitchFamily="2" charset="-122"/>
              </a:rPr>
              <a:t>3</a:t>
            </a:r>
            <a:r>
              <a:rPr lang="zh-CN" altLang="en-US" smtClean="0">
                <a:latin typeface="宋体" pitchFamily="2" charset="-122"/>
                <a:ea typeface="宋体" pitchFamily="2" charset="-122"/>
              </a:rPr>
              <a:t>）隔行扫描，</a:t>
            </a:r>
            <a:r>
              <a:rPr lang="en-US" altLang="zh-CN" smtClean="0">
                <a:ea typeface="宋体" pitchFamily="2" charset="-122"/>
              </a:rPr>
              <a:t>2</a:t>
            </a:r>
            <a:r>
              <a:rPr lang="zh-CN" altLang="en-US" smtClean="0">
                <a:latin typeface="宋体" pitchFamily="2" charset="-122"/>
                <a:ea typeface="宋体" pitchFamily="2" charset="-122"/>
              </a:rPr>
              <a:t>场</a:t>
            </a:r>
            <a:r>
              <a:rPr lang="en-US" altLang="zh-CN" smtClean="0">
                <a:ea typeface="宋体" pitchFamily="2" charset="-122"/>
              </a:rPr>
              <a:t>/</a:t>
            </a:r>
            <a:r>
              <a:rPr lang="zh-CN" altLang="en-US" smtClean="0">
                <a:latin typeface="宋体" pitchFamily="2" charset="-122"/>
                <a:ea typeface="宋体" pitchFamily="2" charset="-122"/>
              </a:rPr>
              <a:t>帧，</a:t>
            </a:r>
            <a:r>
              <a:rPr lang="en-US" altLang="zh-CN" smtClean="0">
                <a:ea typeface="宋体" pitchFamily="2" charset="-122"/>
              </a:rPr>
              <a:t>312.5</a:t>
            </a:r>
            <a:r>
              <a:rPr lang="zh-CN" altLang="en-US" smtClean="0">
                <a:latin typeface="宋体" pitchFamily="2" charset="-122"/>
                <a:ea typeface="宋体" pitchFamily="2" charset="-122"/>
              </a:rPr>
              <a:t>行</a:t>
            </a:r>
            <a:r>
              <a:rPr lang="en-US" altLang="zh-CN" smtClean="0">
                <a:ea typeface="宋体" pitchFamily="2" charset="-122"/>
              </a:rPr>
              <a:t>/</a:t>
            </a:r>
            <a:r>
              <a:rPr lang="zh-CN" altLang="en-US" smtClean="0">
                <a:latin typeface="宋体" pitchFamily="2" charset="-122"/>
                <a:ea typeface="宋体" pitchFamily="2" charset="-122"/>
              </a:rPr>
              <a:t>场。</a:t>
            </a:r>
            <a:endParaRPr lang="zh-CN" altLang="en-US" smtClean="0">
              <a:ea typeface="宋体" pitchFamily="2" charset="-122"/>
            </a:endParaRPr>
          </a:p>
          <a:p>
            <a:r>
              <a:rPr lang="zh-CN" altLang="en-US" smtClean="0">
                <a:latin typeface="宋体" pitchFamily="2" charset="-122"/>
                <a:ea typeface="宋体" pitchFamily="2" charset="-122"/>
              </a:rPr>
              <a:t>（</a:t>
            </a:r>
            <a:r>
              <a:rPr lang="en-US" altLang="zh-CN" smtClean="0">
                <a:ea typeface="宋体" pitchFamily="2" charset="-122"/>
              </a:rPr>
              <a:t>4</a:t>
            </a:r>
            <a:r>
              <a:rPr lang="zh-CN" altLang="en-US" smtClean="0">
                <a:latin typeface="宋体" pitchFamily="2" charset="-122"/>
                <a:ea typeface="宋体" pitchFamily="2" charset="-122"/>
              </a:rPr>
              <a:t>）颜色模型：</a:t>
            </a:r>
            <a:r>
              <a:rPr lang="en-US" altLang="zh-CN" smtClean="0">
                <a:ea typeface="宋体" pitchFamily="2" charset="-122"/>
              </a:rPr>
              <a:t>YUV</a:t>
            </a:r>
            <a:r>
              <a:rPr lang="zh-CN" altLang="en-US" smtClean="0">
                <a:latin typeface="宋体" pitchFamily="2" charset="-122"/>
                <a:ea typeface="宋体" pitchFamily="2" charset="-122"/>
              </a:rPr>
              <a:t>。</a:t>
            </a:r>
            <a:r>
              <a:rPr lang="zh-CN" altLang="en-US" smtClean="0">
                <a:ea typeface="宋体" pitchFamily="2" charset="-122"/>
              </a:rPr>
              <a:t> </a:t>
            </a:r>
          </a:p>
        </p:txBody>
      </p:sp>
      <p:sp>
        <p:nvSpPr>
          <p:cNvPr id="4506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电视的广播过程</a:t>
            </a:r>
            <a:endParaRPr lang="zh-CN" altLang="en-US" dirty="0"/>
          </a:p>
        </p:txBody>
      </p:sp>
      <p:sp>
        <p:nvSpPr>
          <p:cNvPr id="3" name="内容占位符 2"/>
          <p:cNvSpPr>
            <a:spLocks noGrp="1"/>
          </p:cNvSpPr>
          <p:nvPr>
            <p:ph idx="1"/>
          </p:nvPr>
        </p:nvSpPr>
        <p:spPr>
          <a:xfrm>
            <a:off x="1066800" y="4077072"/>
            <a:ext cx="7620000" cy="1995116"/>
          </a:xfrm>
        </p:spPr>
        <p:txBody>
          <a:bodyPr/>
          <a:lstStyle/>
          <a:p>
            <a:r>
              <a:rPr lang="zh-CN" altLang="en-US" sz="2800" dirty="0" smtClean="0"/>
              <a:t>光电转换：摄像管</a:t>
            </a:r>
            <a:endParaRPr lang="en-US" altLang="zh-CN" sz="2800" dirty="0" smtClean="0"/>
          </a:p>
          <a:p>
            <a:r>
              <a:rPr lang="zh-CN" altLang="en-US" sz="2800" dirty="0" smtClean="0"/>
              <a:t>电光转换：显像管</a:t>
            </a:r>
            <a:endParaRPr lang="en-US" altLang="zh-CN" sz="2800" dirty="0" smtClean="0"/>
          </a:p>
          <a:p>
            <a:r>
              <a:rPr lang="zh-CN" altLang="en-US" sz="2800" dirty="0" smtClean="0"/>
              <a:t>扫描过程：将组成一帧图像的像素，按顺序转换成电信号的过程</a:t>
            </a:r>
            <a:endParaRPr lang="en-US" altLang="zh-CN" sz="28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149954" name="Object 2"/>
          <p:cNvGraphicFramePr>
            <a:graphicFrameLocks noChangeAspect="1"/>
          </p:cNvGraphicFramePr>
          <p:nvPr/>
        </p:nvGraphicFramePr>
        <p:xfrm>
          <a:off x="611560" y="1340768"/>
          <a:ext cx="8229600" cy="2546350"/>
        </p:xfrm>
        <a:graphic>
          <a:graphicData uri="http://schemas.openxmlformats.org/presentationml/2006/ole">
            <mc:AlternateContent xmlns:mc="http://schemas.openxmlformats.org/markup-compatibility/2006">
              <mc:Choice xmlns:v="urn:schemas-microsoft-com:vml" Requires="v">
                <p:oleObj spid="_x0000_s1149959" name="VISIO" r:id="rId4" imgW="5130720" imgH="1587240" progId="Visio.Drawing.11">
                  <p:embed/>
                </p:oleObj>
              </mc:Choice>
              <mc:Fallback>
                <p:oleObj name="VISIO" r:id="rId4" imgW="5130720" imgH="1587240" progId="Visio.Drawing.11">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1560" y="1340768"/>
                        <a:ext cx="8229600" cy="254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三种制式小结</a:t>
            </a:r>
            <a:endParaRPr lang="zh-CN" altLang="en-US" dirty="0"/>
          </a:p>
        </p:txBody>
      </p:sp>
      <p:sp>
        <p:nvSpPr>
          <p:cNvPr id="3" name="内容占位符 2"/>
          <p:cNvSpPr>
            <a:spLocks noGrp="1"/>
          </p:cNvSpPr>
          <p:nvPr>
            <p:ph idx="1"/>
          </p:nvPr>
        </p:nvSpPr>
        <p:spPr>
          <a:xfrm>
            <a:off x="571472" y="1142984"/>
            <a:ext cx="8429684" cy="4929204"/>
          </a:xfrm>
        </p:spPr>
        <p:txBody>
          <a:bodyPr/>
          <a:lstStyle/>
          <a:p>
            <a:r>
              <a:rPr lang="en-US" altLang="zh-CN" sz="2000" dirty="0" smtClean="0"/>
              <a:t>NTSC</a:t>
            </a:r>
            <a:r>
              <a:rPr lang="zh-CN" altLang="en-US" sz="2000" dirty="0" smtClean="0"/>
              <a:t>：处理过程简单，解码电路简单，可降低成本，但对相位敏感，易产生彩色变色</a:t>
            </a:r>
            <a:endParaRPr lang="en-US" altLang="zh-CN" sz="2000" dirty="0" smtClean="0"/>
          </a:p>
          <a:p>
            <a:r>
              <a:rPr lang="en-US" altLang="zh-CN" sz="2000" dirty="0" smtClean="0"/>
              <a:t>SECAM</a:t>
            </a:r>
            <a:r>
              <a:rPr lang="zh-CN" altLang="en-US" sz="2000" dirty="0" smtClean="0"/>
              <a:t>：为克服</a:t>
            </a:r>
            <a:r>
              <a:rPr lang="en-US" altLang="zh-CN" sz="2000" dirty="0" smtClean="0"/>
              <a:t>NTSC</a:t>
            </a:r>
            <a:r>
              <a:rPr lang="zh-CN" altLang="en-US" sz="2000" dirty="0" smtClean="0"/>
              <a:t>相位失真的缺点而引入，改变了两个色差信号的同时传送，逐行对两个色差信号的副载波进行调频，每行只有亮度信号加一种色差信号；调频为连续频谱，故不能采用副载频偏置以实现色度信号和亮度信号的频谱交错，因而其兼容性稍差</a:t>
            </a:r>
            <a:endParaRPr lang="en-US" altLang="zh-CN" sz="2000" dirty="0" smtClean="0"/>
          </a:p>
          <a:p>
            <a:r>
              <a:rPr lang="en-US" altLang="zh-CN" sz="2000" dirty="0" smtClean="0"/>
              <a:t>PAL</a:t>
            </a:r>
            <a:r>
              <a:rPr lang="zh-CN" altLang="en-US" sz="2000" dirty="0" smtClean="0"/>
              <a:t>：也是为了克服</a:t>
            </a:r>
            <a:r>
              <a:rPr lang="en-US" altLang="zh-CN" sz="2000" dirty="0" smtClean="0"/>
              <a:t>NTSC</a:t>
            </a:r>
            <a:r>
              <a:rPr lang="zh-CN" altLang="en-US" sz="2000" dirty="0" smtClean="0"/>
              <a:t>制相位敏感性而提出的，将两个色差信号之一的（</a:t>
            </a:r>
            <a:r>
              <a:rPr lang="en-US" altLang="zh-CN" sz="2000" dirty="0" smtClean="0"/>
              <a:t>R-Y</a:t>
            </a:r>
            <a:r>
              <a:rPr lang="zh-CN" altLang="en-US" sz="2000" dirty="0" smtClean="0"/>
              <a:t>）信号逐行倒相</a:t>
            </a:r>
            <a:r>
              <a:rPr lang="en-US" altLang="zh-CN" sz="2000" dirty="0" smtClean="0"/>
              <a:t>180</a:t>
            </a:r>
            <a:r>
              <a:rPr lang="zh-CN" altLang="en-US" sz="2000" dirty="0" smtClean="0"/>
              <a:t>。会造成相邻两行间色差信号的亮度差异较大，引起明暗相间的水平线条，即“百叶窗效应”</a:t>
            </a:r>
            <a:endParaRPr lang="en-US" altLang="zh-CN" sz="2000" dirty="0" smtClean="0"/>
          </a:p>
          <a:p>
            <a:r>
              <a:rPr lang="zh-CN" altLang="zh-CN" sz="2000" dirty="0" smtClean="0"/>
              <a:t>从实现的观点来看，NTSC制已使用30年以上，SECAM制和PAL制也均使用20多年。所以，三种制式都是行之有效的彩色广播电视制式，都积累了相当丰富的经验。</a:t>
            </a:r>
            <a:endParaRPr lang="en-US" altLang="zh-CN" sz="2000" dirty="0" smtClean="0"/>
          </a:p>
          <a:p>
            <a:r>
              <a:rPr lang="zh-CN" altLang="zh-CN" sz="2000" dirty="0" smtClean="0"/>
              <a:t>单从技术性能方面比较，决不能得出完全肯定或否定某一制式的结论。实际上，各国在选定制式中往往受到各方面因素的制约，而决非都是</a:t>
            </a:r>
            <a:r>
              <a:rPr lang="zh-CN" altLang="en-US" sz="2000" dirty="0" smtClean="0"/>
              <a:t>出</a:t>
            </a:r>
            <a:r>
              <a:rPr lang="zh-CN" altLang="zh-CN" sz="2000" dirty="0" smtClean="0"/>
              <a:t>于技术考虑</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伴音信号</a:t>
            </a:r>
          </a:p>
        </p:txBody>
      </p:sp>
      <p:sp>
        <p:nvSpPr>
          <p:cNvPr id="56323" name="内容占位符 2"/>
          <p:cNvSpPr>
            <a:spLocks noGrp="1"/>
          </p:cNvSpPr>
          <p:nvPr>
            <p:ph idx="1"/>
          </p:nvPr>
        </p:nvSpPr>
        <p:spPr>
          <a:xfrm>
            <a:off x="785813" y="1371600"/>
            <a:ext cx="7900987" cy="4700588"/>
          </a:xfrm>
        </p:spPr>
        <p:txBody>
          <a:bodyPr/>
          <a:lstStyle/>
          <a:p>
            <a:r>
              <a:rPr lang="zh-CN" altLang="en-US" sz="2400" dirty="0" smtClean="0">
                <a:ea typeface="宋体" pitchFamily="2" charset="-122"/>
              </a:rPr>
              <a:t>音频信号的频率范围一般为</a:t>
            </a:r>
            <a:r>
              <a:rPr lang="en-US" altLang="zh-CN" sz="2400" dirty="0" smtClean="0">
                <a:ea typeface="宋体" pitchFamily="2" charset="-122"/>
              </a:rPr>
              <a:t>20Hz</a:t>
            </a:r>
            <a:r>
              <a:rPr lang="zh-CN" altLang="en-US" sz="2400" dirty="0" smtClean="0">
                <a:ea typeface="宋体" pitchFamily="2" charset="-122"/>
              </a:rPr>
              <a:t>～</a:t>
            </a:r>
            <a:r>
              <a:rPr lang="en-US" altLang="zh-CN" sz="2400" dirty="0" smtClean="0">
                <a:ea typeface="宋体" pitchFamily="2" charset="-122"/>
              </a:rPr>
              <a:t>20kHz</a:t>
            </a:r>
            <a:r>
              <a:rPr lang="zh-CN" altLang="en-US" sz="2400" dirty="0" smtClean="0">
                <a:ea typeface="宋体" pitchFamily="2" charset="-122"/>
              </a:rPr>
              <a:t>，其频带比图像信号窄得多。</a:t>
            </a:r>
            <a:endParaRPr lang="en-US" altLang="zh-CN" sz="2400" dirty="0" smtClean="0">
              <a:ea typeface="宋体" pitchFamily="2" charset="-122"/>
            </a:endParaRPr>
          </a:p>
          <a:p>
            <a:r>
              <a:rPr lang="zh-CN" altLang="en-US" sz="2400" dirty="0" smtClean="0">
                <a:ea typeface="宋体" pitchFamily="2" charset="-122"/>
              </a:rPr>
              <a:t>电视的伴音要求与图像同步，而且不能混迭。因此一般把伴音信号放置在图像频带以外，放置的频率点称为声音载频。</a:t>
            </a:r>
            <a:endParaRPr lang="en-US" altLang="zh-CN" sz="2400" dirty="0" smtClean="0">
              <a:ea typeface="宋体" pitchFamily="2" charset="-122"/>
            </a:endParaRPr>
          </a:p>
          <a:p>
            <a:r>
              <a:rPr lang="zh-CN" altLang="en-US" sz="2400" dirty="0" smtClean="0">
                <a:ea typeface="宋体" pitchFamily="2" charset="-122"/>
              </a:rPr>
              <a:t>我国电视信号的声音载频为</a:t>
            </a:r>
            <a:r>
              <a:rPr lang="en-US" altLang="zh-CN" sz="2400" dirty="0" smtClean="0">
                <a:ea typeface="宋体" pitchFamily="2" charset="-122"/>
              </a:rPr>
              <a:t>6.5MHz</a:t>
            </a:r>
            <a:r>
              <a:rPr lang="zh-CN" altLang="en-US" sz="2400" dirty="0" smtClean="0">
                <a:ea typeface="宋体" pitchFamily="2" charset="-122"/>
              </a:rPr>
              <a:t>，伴音质量为单声道调频广播。 </a:t>
            </a:r>
          </a:p>
          <a:p>
            <a:endParaRPr lang="zh-CN" altLang="en-US"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彩色电视与黑白电视兼容的必要性</a:t>
            </a:r>
            <a:endParaRPr lang="zh-CN" altLang="en-US" dirty="0"/>
          </a:p>
        </p:txBody>
      </p:sp>
      <p:sp>
        <p:nvSpPr>
          <p:cNvPr id="3" name="内容占位符 2"/>
          <p:cNvSpPr>
            <a:spLocks noGrp="1"/>
          </p:cNvSpPr>
          <p:nvPr>
            <p:ph idx="1"/>
          </p:nvPr>
        </p:nvSpPr>
        <p:spPr>
          <a:xfrm>
            <a:off x="611560" y="1371600"/>
            <a:ext cx="8075240" cy="4700588"/>
          </a:xfrm>
        </p:spPr>
        <p:txBody>
          <a:bodyPr/>
          <a:lstStyle/>
          <a:p>
            <a:r>
              <a:rPr lang="zh-CN" altLang="en-US" dirty="0" smtClean="0">
                <a:latin typeface="宋体" pitchFamily="2" charset="-122"/>
                <a:ea typeface="宋体" pitchFamily="2" charset="-122"/>
              </a:rPr>
              <a:t>必要性</a:t>
            </a:r>
            <a:endParaRPr lang="en-US" altLang="zh-CN"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彩色电视是在黑白电视的基础上发展起来的。在彩色电视的发展过程中，必然会在相当长的一段时间内，黑白电视与彩色电视同时并存的情况，所以必须研究彩色电视与黑白电视的“兼容”问题。</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兼容的含义</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就是黑白电视机可以收看到彩色电视系统所发射彩色电视信号（当然，所看到图像仍然是黑白图像）；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彩色电视机可以收看到黑白电视系统所发射黑白电视信号（当然，所看到图像也是黑白图像）</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兼容的必备条件（</a:t>
            </a:r>
            <a:r>
              <a:rPr lang="en-US" altLang="zh-CN" dirty="0" smtClean="0"/>
              <a:t>1</a:t>
            </a:r>
            <a:r>
              <a:rPr lang="zh-CN" altLang="en-US" dirty="0" smtClean="0"/>
              <a:t>）</a:t>
            </a:r>
          </a:p>
        </p:txBody>
      </p:sp>
      <p:sp>
        <p:nvSpPr>
          <p:cNvPr id="3" name="内容占位符 2"/>
          <p:cNvSpPr>
            <a:spLocks noGrp="1"/>
          </p:cNvSpPr>
          <p:nvPr>
            <p:ph idx="1"/>
          </p:nvPr>
        </p:nvSpPr>
        <p:spPr>
          <a:xfrm>
            <a:off x="683568" y="980728"/>
            <a:ext cx="8003232" cy="4875436"/>
          </a:xfrm>
        </p:spPr>
        <p:txBody>
          <a:bodyPr/>
          <a:lstStyle/>
          <a:p>
            <a:r>
              <a:rPr lang="zh-CN" altLang="en-US" sz="2800" dirty="0" smtClean="0"/>
              <a:t>所传送的彩色电视信号中应有亮度信号和色度信号两部分</a:t>
            </a:r>
            <a:endParaRPr lang="en-US" altLang="zh-CN" sz="2800" dirty="0" smtClean="0"/>
          </a:p>
          <a:p>
            <a:pPr lvl="1"/>
            <a:r>
              <a:rPr lang="zh-CN" altLang="en-US" sz="2400" dirty="0" smtClean="0"/>
              <a:t>亮度信号包含了彩色图像的亮度信息，它与黑白电视机的图像信号一样，能使黑白电视机接收并显示出无彩色的黑白画面；</a:t>
            </a:r>
            <a:endParaRPr lang="en-US" altLang="zh-CN" sz="2400" dirty="0" smtClean="0"/>
          </a:p>
          <a:p>
            <a:pPr lvl="1"/>
            <a:r>
              <a:rPr lang="zh-CN" altLang="en-US" sz="2400" dirty="0" smtClean="0"/>
              <a:t>色度信号包含了彩色图像的色调与饱和度等信息，被彩色电视机接收后，与亮度信号一起经过处理后显示出彩色画面。另外，彩色电视机接收到黑白电视信号后，也能显示出与黑白电视机基本相同的图像。</a:t>
            </a:r>
          </a:p>
          <a:p>
            <a:r>
              <a:rPr lang="zh-CN" altLang="en-US" sz="2800" dirty="0" smtClean="0"/>
              <a:t>彩色电视信号通道的频率特性应与黑白电视通道频率特性基本一致</a:t>
            </a:r>
            <a:endParaRPr lang="en-US" altLang="zh-CN" sz="2800" dirty="0" smtClean="0"/>
          </a:p>
          <a:p>
            <a:pPr lvl="1"/>
            <a:r>
              <a:rPr lang="zh-CN" altLang="en-US" sz="2400" dirty="0" smtClean="0"/>
              <a:t>应该有相同的频带宽度、图像载频和伴音载频。</a:t>
            </a:r>
            <a:endParaRPr lang="en-US" altLang="zh-CN" sz="2400" dirty="0" smtClean="0"/>
          </a:p>
          <a:p>
            <a:pPr lvl="1"/>
            <a:r>
              <a:rPr lang="zh-CN" altLang="en-US" sz="2400" dirty="0" smtClean="0"/>
              <a:t>图像和伴音的调制方式应与黑白电视系统相同，且频道间隔相同</a:t>
            </a:r>
            <a:r>
              <a:rPr lang="en-US" altLang="zh-CN" sz="2400" dirty="0" smtClean="0"/>
              <a:t>(8MHz)</a:t>
            </a:r>
            <a:r>
              <a:rPr lang="zh-CN" altLang="en-US" sz="2400" dirty="0" smtClean="0"/>
              <a:t>。 </a:t>
            </a:r>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兼容的必备条件（</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en-US" sz="2800" dirty="0" smtClean="0"/>
              <a:t>彩色电视与黑白电视应有相同的扫描方式及扫描频率，相同的辅助信号及参数。</a:t>
            </a:r>
          </a:p>
          <a:p>
            <a:r>
              <a:rPr lang="zh-CN" altLang="en-US" sz="2800" dirty="0" smtClean="0"/>
              <a:t>应尽可能地减小黑白电视机收看彩色节目时所受到（彩色信号的）干扰，以及彩色电视中色度信号对亮度信号的干扰。</a:t>
            </a:r>
          </a:p>
          <a:p>
            <a:r>
              <a:rPr lang="zh-CN" altLang="en-US" sz="2800" dirty="0" smtClean="0"/>
              <a:t>小结：</a:t>
            </a:r>
            <a:endParaRPr lang="en-US" altLang="zh-CN" sz="2800" dirty="0" smtClean="0"/>
          </a:p>
          <a:p>
            <a:pPr lvl="1"/>
            <a:r>
              <a:rPr lang="zh-CN" altLang="en-US" sz="2400" dirty="0" smtClean="0"/>
              <a:t>要实现扫描方式和扫描频率一致、具有相同的图像及伴音载频相对较容易。</a:t>
            </a:r>
            <a:endParaRPr lang="en-US" altLang="zh-CN" sz="2400" dirty="0" smtClean="0"/>
          </a:p>
          <a:p>
            <a:pPr lvl="1"/>
            <a:r>
              <a:rPr lang="zh-CN" altLang="en-US" sz="2400" dirty="0" smtClean="0"/>
              <a:t>困难的是如何形成亮度与色度信号；如何保证彩色与黑白电视具有相同的频带宽度，并尽可能地在减少干扰的情况下传送这些信号</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色度信号的编码（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539552" y="980728"/>
            <a:ext cx="8147248" cy="5019452"/>
          </a:xfrm>
        </p:spPr>
        <p:txBody>
          <a:bodyPr/>
          <a:lstStyle/>
          <a:p>
            <a:r>
              <a:rPr lang="zh-CN" altLang="en-US" sz="2800" dirty="0" smtClean="0">
                <a:ea typeface="宋体" pitchFamily="2" charset="-122"/>
              </a:rPr>
              <a:t>最简单的办法：</a:t>
            </a:r>
            <a:r>
              <a:rPr lang="en-US" altLang="zh-CN" sz="2800" dirty="0" smtClean="0">
                <a:ea typeface="宋体" pitchFamily="2" charset="-122"/>
              </a:rPr>
              <a:t>R+G+B</a:t>
            </a:r>
          </a:p>
          <a:p>
            <a:pPr lvl="1"/>
            <a:r>
              <a:rPr lang="zh-CN" altLang="en-US" dirty="0" smtClean="0">
                <a:latin typeface="+mn-lt"/>
                <a:ea typeface="宋体" pitchFamily="2" charset="-122"/>
                <a:cs typeface="+mn-cs"/>
              </a:rPr>
              <a:t>三个通道</a:t>
            </a:r>
            <a:r>
              <a:rPr lang="en-US" altLang="zh-CN" dirty="0" smtClean="0">
                <a:latin typeface="+mn-lt"/>
                <a:ea typeface="宋体" pitchFamily="2" charset="-122"/>
                <a:cs typeface="+mn-cs"/>
              </a:rPr>
              <a:t>(</a:t>
            </a:r>
            <a:r>
              <a:rPr lang="zh-CN" altLang="en-US" dirty="0" smtClean="0">
                <a:latin typeface="+mn-lt"/>
                <a:ea typeface="宋体" pitchFamily="2" charset="-122"/>
                <a:cs typeface="+mn-cs"/>
              </a:rPr>
              <a:t>有线或无线</a:t>
            </a:r>
            <a:r>
              <a:rPr lang="en-US" altLang="zh-CN" dirty="0" smtClean="0">
                <a:latin typeface="+mn-lt"/>
                <a:ea typeface="宋体" pitchFamily="2" charset="-122"/>
                <a:cs typeface="+mn-cs"/>
              </a:rPr>
              <a:t>)</a:t>
            </a:r>
            <a:r>
              <a:rPr lang="zh-CN" altLang="en-US" dirty="0" smtClean="0">
                <a:latin typeface="+mn-lt"/>
                <a:ea typeface="宋体" pitchFamily="2" charset="-122"/>
                <a:cs typeface="+mn-cs"/>
              </a:rPr>
              <a:t>分别把三种基色电信号传送到接收端，在接收端再分别用</a:t>
            </a:r>
            <a:r>
              <a:rPr lang="en-US" altLang="zh-CN" dirty="0" smtClean="0">
                <a:latin typeface="+mn-lt"/>
                <a:ea typeface="宋体" pitchFamily="2" charset="-122"/>
                <a:cs typeface="+mn-cs"/>
              </a:rPr>
              <a:t>R</a:t>
            </a:r>
            <a:r>
              <a:rPr lang="zh-CN" altLang="en-US" dirty="0" smtClean="0">
                <a:latin typeface="+mn-lt"/>
                <a:ea typeface="宋体" pitchFamily="2" charset="-122"/>
                <a:cs typeface="+mn-cs"/>
              </a:rPr>
              <a:t>、</a:t>
            </a:r>
            <a:r>
              <a:rPr lang="en-US" altLang="zh-CN" dirty="0" smtClean="0">
                <a:latin typeface="+mn-lt"/>
                <a:ea typeface="宋体" pitchFamily="2" charset="-122"/>
                <a:cs typeface="+mn-cs"/>
              </a:rPr>
              <a:t>G</a:t>
            </a:r>
            <a:r>
              <a:rPr lang="zh-CN" altLang="en-US" dirty="0" smtClean="0">
                <a:latin typeface="+mn-lt"/>
                <a:ea typeface="宋体" pitchFamily="2" charset="-122"/>
                <a:cs typeface="+mn-cs"/>
              </a:rPr>
              <a:t>、</a:t>
            </a:r>
            <a:r>
              <a:rPr lang="en-US" altLang="zh-CN" dirty="0" smtClean="0">
                <a:latin typeface="+mn-lt"/>
                <a:ea typeface="宋体" pitchFamily="2" charset="-122"/>
                <a:cs typeface="+mn-cs"/>
              </a:rPr>
              <a:t>B</a:t>
            </a:r>
            <a:r>
              <a:rPr lang="zh-CN" altLang="en-US" dirty="0" smtClean="0">
                <a:latin typeface="+mn-lt"/>
                <a:ea typeface="宋体" pitchFamily="2" charset="-122"/>
                <a:cs typeface="+mn-cs"/>
              </a:rPr>
              <a:t>三个电信号去控制红、绿、蓝三个电子束</a:t>
            </a:r>
            <a:endParaRPr lang="en-US" altLang="zh-CN" dirty="0" smtClean="0">
              <a:latin typeface="+mn-lt"/>
              <a:ea typeface="宋体" pitchFamily="2" charset="-122"/>
              <a:cs typeface="+mn-cs"/>
            </a:endParaRPr>
          </a:p>
          <a:p>
            <a:pPr lvl="1"/>
            <a:r>
              <a:rPr lang="zh-CN" altLang="en-US" dirty="0" smtClean="0">
                <a:latin typeface="+mn-lt"/>
                <a:ea typeface="宋体" pitchFamily="2" charset="-122"/>
                <a:cs typeface="+mn-cs"/>
              </a:rPr>
              <a:t>缺点</a:t>
            </a:r>
            <a:endParaRPr lang="en-US" altLang="zh-CN" dirty="0" smtClean="0">
              <a:latin typeface="+mn-lt"/>
              <a:ea typeface="宋体" pitchFamily="2" charset="-122"/>
              <a:cs typeface="+mn-cs"/>
            </a:endParaRPr>
          </a:p>
          <a:p>
            <a:pPr lvl="2"/>
            <a:r>
              <a:rPr lang="zh-CN" altLang="en-US" dirty="0" smtClean="0">
                <a:latin typeface="+mn-lt"/>
                <a:ea typeface="宋体" pitchFamily="2" charset="-122"/>
                <a:cs typeface="+mn-cs"/>
              </a:rPr>
              <a:t>这种传输方式会占用较大的带宽，</a:t>
            </a:r>
            <a:r>
              <a:rPr lang="zh-CN" altLang="en-US" dirty="0" smtClean="0"/>
              <a:t>三个基色所占频带总和为</a:t>
            </a:r>
            <a:r>
              <a:rPr lang="en-US" altLang="zh-CN" dirty="0" smtClean="0"/>
              <a:t>18 MHz</a:t>
            </a:r>
            <a:endParaRPr lang="en-US" altLang="zh-CN" dirty="0" smtClean="0">
              <a:latin typeface="+mn-lt"/>
              <a:ea typeface="宋体" pitchFamily="2" charset="-122"/>
              <a:cs typeface="+mn-cs"/>
            </a:endParaRPr>
          </a:p>
          <a:p>
            <a:pPr lvl="2"/>
            <a:r>
              <a:rPr lang="zh-CN" altLang="en-US" dirty="0" smtClean="0">
                <a:latin typeface="+mn-lt"/>
                <a:ea typeface="宋体" pitchFamily="2" charset="-122"/>
                <a:cs typeface="+mn-cs"/>
              </a:rPr>
              <a:t>无法实现与黑白电视的“兼容” </a:t>
            </a:r>
            <a:endParaRPr lang="en-US" altLang="zh-CN" dirty="0" smtClean="0">
              <a:latin typeface="+mn-lt"/>
              <a:ea typeface="宋体" pitchFamily="2" charset="-122"/>
              <a:cs typeface="+mn-cs"/>
            </a:endParaRPr>
          </a:p>
          <a:p>
            <a:r>
              <a:rPr lang="zh-CN" altLang="en-US" sz="2800" dirty="0" smtClean="0"/>
              <a:t>亮度信号</a:t>
            </a:r>
            <a:r>
              <a:rPr lang="en-US" altLang="zh-CN" sz="2800" dirty="0" smtClean="0"/>
              <a:t>+</a:t>
            </a:r>
            <a:r>
              <a:rPr lang="zh-CN" altLang="en-US" sz="2800" dirty="0" smtClean="0"/>
              <a:t>两种基色信号，如</a:t>
            </a:r>
            <a:r>
              <a:rPr lang="en-US" altLang="zh-CN" sz="2800" dirty="0" smtClean="0"/>
              <a:t>Y+R+B</a:t>
            </a:r>
          </a:p>
          <a:p>
            <a:pPr lvl="1"/>
            <a:r>
              <a:rPr lang="zh-CN" altLang="en-US" dirty="0" smtClean="0"/>
              <a:t>缺点：亮度信号</a:t>
            </a:r>
            <a:r>
              <a:rPr lang="en-US" altLang="zh-CN" dirty="0" smtClean="0"/>
              <a:t>Y</a:t>
            </a:r>
            <a:r>
              <a:rPr lang="zh-CN" altLang="en-US" dirty="0" smtClean="0"/>
              <a:t>已经代表了被传送彩色光的全部亮度，而</a:t>
            </a:r>
            <a:r>
              <a:rPr lang="en-US" altLang="zh-CN" dirty="0" smtClean="0"/>
              <a:t>R</a:t>
            </a:r>
            <a:r>
              <a:rPr lang="zh-CN" altLang="en-US" dirty="0" smtClean="0"/>
              <a:t>、</a:t>
            </a:r>
            <a:r>
              <a:rPr lang="en-US" altLang="zh-CN" dirty="0" smtClean="0"/>
              <a:t>B</a:t>
            </a:r>
            <a:r>
              <a:rPr lang="zh-CN" altLang="en-US" dirty="0" smtClean="0"/>
              <a:t>本身也含有亮度，这显然是多余的， 且在传输过程中易干扰</a:t>
            </a:r>
            <a:r>
              <a:rPr lang="en-US" altLang="zh-CN" dirty="0" smtClean="0"/>
              <a:t>Y</a:t>
            </a:r>
            <a:r>
              <a:rPr lang="zh-CN" altLang="en-US" dirty="0" smtClean="0"/>
              <a:t>信号</a:t>
            </a:r>
            <a:endParaRPr lang="zh-CN" altLang="en-US" dirty="0" smtClean="0">
              <a:ea typeface="宋体" pitchFamily="2" charset="-122"/>
            </a:endParaRPr>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色度信号的编码（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27584" y="1052736"/>
            <a:ext cx="7859216" cy="4752528"/>
          </a:xfrm>
        </p:spPr>
        <p:txBody>
          <a:bodyPr/>
          <a:lstStyle/>
          <a:p>
            <a:r>
              <a:rPr lang="zh-CN" altLang="en-US" sz="2800" dirty="0" smtClean="0"/>
              <a:t>传输色差信号：</a:t>
            </a:r>
            <a:r>
              <a:rPr lang="en-US" altLang="zh-CN" sz="2800" dirty="0" smtClean="0"/>
              <a:t>Y</a:t>
            </a:r>
            <a:r>
              <a:rPr lang="zh-CN" altLang="en-US" sz="2800" dirty="0" smtClean="0"/>
              <a:t>，</a:t>
            </a:r>
            <a:r>
              <a:rPr lang="en-US" altLang="zh-CN" sz="2800" dirty="0" smtClean="0"/>
              <a:t>R-Y</a:t>
            </a:r>
            <a:r>
              <a:rPr lang="zh-CN" altLang="en-US" sz="2800" dirty="0" smtClean="0"/>
              <a:t>，</a:t>
            </a:r>
            <a:r>
              <a:rPr lang="en-US" altLang="zh-CN" sz="2800" dirty="0" smtClean="0"/>
              <a:t>B-Y</a:t>
            </a:r>
          </a:p>
          <a:p>
            <a:r>
              <a:rPr lang="zh-CN" altLang="en-US" sz="2800" dirty="0" smtClean="0"/>
              <a:t>优点</a:t>
            </a:r>
            <a:endParaRPr lang="en-US" altLang="zh-CN" sz="2800" dirty="0" smtClean="0"/>
          </a:p>
          <a:p>
            <a:pPr lvl="1"/>
            <a:r>
              <a:rPr lang="en-US" altLang="zh-CN" dirty="0" smtClean="0"/>
              <a:t>Y</a:t>
            </a:r>
            <a:r>
              <a:rPr lang="zh-CN" altLang="en-US" dirty="0" smtClean="0"/>
              <a:t>仅代表被传送景物的亮度，而不含色度：黑白图像？</a:t>
            </a:r>
            <a:endParaRPr lang="en-US" altLang="zh-CN" dirty="0" smtClean="0"/>
          </a:p>
          <a:p>
            <a:pPr lvl="1"/>
            <a:endParaRPr lang="en-US" altLang="zh-CN" dirty="0" smtClean="0"/>
          </a:p>
          <a:p>
            <a:pPr lvl="1"/>
            <a:r>
              <a:rPr lang="zh-CN" altLang="en-US" dirty="0" smtClean="0"/>
              <a:t>色差信号只表示色度而不表示亮度，色度信号有干扰不会对亮度造成影响（恒定亮度原理：被摄景物的亮度，与色差信号失真与否无关， 只与亮度信号本身的大小有关）</a:t>
            </a:r>
            <a:endParaRPr lang="en-US" altLang="zh-CN" dirty="0" smtClean="0"/>
          </a:p>
          <a:p>
            <a:r>
              <a:rPr lang="zh-CN" altLang="en-US" sz="2800" dirty="0" smtClean="0"/>
              <a:t>为什么不传输</a:t>
            </a:r>
            <a:r>
              <a:rPr lang="en-US" altLang="zh-CN" sz="2800" dirty="0" smtClean="0"/>
              <a:t>G-Y</a:t>
            </a:r>
            <a:r>
              <a:rPr lang="zh-CN" altLang="en-US" sz="2800" dirty="0" smtClean="0"/>
              <a:t>？</a:t>
            </a:r>
            <a:endParaRPr lang="zh-CN" altLang="en-US"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TextBox 5"/>
          <p:cNvSpPr txBox="1"/>
          <p:nvPr/>
        </p:nvSpPr>
        <p:spPr>
          <a:xfrm>
            <a:off x="1514681" y="2996952"/>
            <a:ext cx="6729727" cy="523220"/>
          </a:xfrm>
          <a:prstGeom prst="rect">
            <a:avLst/>
          </a:prstGeom>
          <a:noFill/>
        </p:spPr>
        <p:txBody>
          <a:bodyPr wrap="none" rtlCol="0">
            <a:spAutoFit/>
          </a:bodyPr>
          <a:lstStyle/>
          <a:p>
            <a:r>
              <a:rPr lang="zh-CN" altLang="en-US" sz="2800" b="0" dirty="0" smtClean="0"/>
              <a:t>黑白图像色差信号为零，因为</a:t>
            </a:r>
            <a:r>
              <a:rPr lang="en-US" altLang="zh-CN" sz="2800" b="0" dirty="0" smtClean="0"/>
              <a:t>R=G=B=Y</a:t>
            </a:r>
            <a:endParaRPr lang="zh-CN" altLang="en-US" sz="2800" b="0" dirty="0"/>
          </a:p>
        </p:txBody>
      </p:sp>
      <p:sp>
        <p:nvSpPr>
          <p:cNvPr id="7" name="TextBox 6"/>
          <p:cNvSpPr txBox="1"/>
          <p:nvPr/>
        </p:nvSpPr>
        <p:spPr>
          <a:xfrm>
            <a:off x="1488193" y="5805264"/>
            <a:ext cx="6324167" cy="523220"/>
          </a:xfrm>
          <a:prstGeom prst="rect">
            <a:avLst/>
          </a:prstGeom>
          <a:noFill/>
        </p:spPr>
        <p:txBody>
          <a:bodyPr wrap="none" rtlCol="0">
            <a:spAutoFit/>
          </a:bodyPr>
          <a:lstStyle/>
          <a:p>
            <a:r>
              <a:rPr lang="en-US" altLang="zh-CN" sz="2800" b="0" dirty="0" smtClean="0"/>
              <a:t>G-Y</a:t>
            </a:r>
            <a:r>
              <a:rPr lang="zh-CN" altLang="en-US" sz="2800" b="0" dirty="0" smtClean="0"/>
              <a:t>信号数值较小，对改善信噪比不利</a:t>
            </a:r>
            <a:endParaRPr lang="zh-CN" altLang="en-US" sz="2800" b="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ox(in)">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ox(in)">
                                      <p:cBhvr>
                                        <p:cTn id="17" dur="500"/>
                                        <p:tgtEl>
                                          <p:spTgt spid="3">
                                            <p:txEl>
                                              <p:pRg st="1" end="1"/>
                                            </p:txEl>
                                          </p:spTgt>
                                        </p:tgtEl>
                                      </p:cBhvr>
                                    </p:animEffect>
                                  </p:childTnLst>
                                </p:cTn>
                              </p:par>
                              <p:par>
                                <p:cTn id="18" presetID="4" presetClass="entr" presetSubtype="16"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Effect transition="in" filter="box(i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 presetClass="entr" presetSubtype="16"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ox(in)">
                                      <p:cBhvr>
                                        <p:cTn id="25" dur="500"/>
                                        <p:tgtEl>
                                          <p:spTgt spid="6"/>
                                        </p:tgtEl>
                                      </p:cBhvr>
                                    </p:animEffect>
                                  </p:childTnLst>
                                </p:cTn>
                              </p:par>
                              <p:par>
                                <p:cTn id="26" presetID="4" presetClass="entr" presetSubtype="16"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ox(in)">
                                      <p:cBhvr>
                                        <p:cTn id="28" dur="500"/>
                                        <p:tgtEl>
                                          <p:spTgt spid="3">
                                            <p:txEl>
                                              <p:pRg st="4" end="4"/>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4" presetClass="entr" presetSubtype="16"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animEffect transition="in" filter="box(in)">
                                      <p:cBhvr>
                                        <p:cTn id="33" dur="500"/>
                                        <p:tgtEl>
                                          <p:spTgt spid="3">
                                            <p:txEl>
                                              <p:pRg st="5" end="5"/>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4" presetClass="entr" presetSubtype="16"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box(in)">
                                      <p:cBhvr>
                                        <p:cTn id="3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6" grpId="0"/>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编码方式的选择</a:t>
            </a:r>
            <a:endParaRPr lang="zh-CN" altLang="en-US" dirty="0"/>
          </a:p>
        </p:txBody>
      </p:sp>
      <p:sp>
        <p:nvSpPr>
          <p:cNvPr id="3" name="内容占位符 2"/>
          <p:cNvSpPr>
            <a:spLocks noGrp="1"/>
          </p:cNvSpPr>
          <p:nvPr>
            <p:ph idx="1"/>
          </p:nvPr>
        </p:nvSpPr>
        <p:spPr>
          <a:xfrm>
            <a:off x="642910" y="1142984"/>
            <a:ext cx="8043890" cy="5143536"/>
          </a:xfrm>
        </p:spPr>
        <p:txBody>
          <a:bodyPr/>
          <a:lstStyle/>
          <a:p>
            <a:r>
              <a:rPr lang="zh-CN" altLang="en-US" sz="2800" dirty="0" smtClean="0"/>
              <a:t>全信号编码</a:t>
            </a:r>
            <a:endParaRPr lang="en-US" altLang="zh-CN" sz="2800" dirty="0" smtClean="0"/>
          </a:p>
          <a:p>
            <a:pPr lvl="1"/>
            <a:r>
              <a:rPr lang="zh-CN" altLang="en-US" sz="2400" dirty="0" smtClean="0"/>
              <a:t>模拟全电视信号经</a:t>
            </a:r>
            <a:r>
              <a:rPr lang="en-US" altLang="zh-CN" sz="2400" dirty="0" smtClean="0"/>
              <a:t>A/D</a:t>
            </a:r>
            <a:r>
              <a:rPr lang="zh-CN" altLang="en-US" sz="2400" dirty="0" smtClean="0"/>
              <a:t>变换，变为数字信号，经编码压缩后输出，在接收端经全信号解码，再经</a:t>
            </a:r>
            <a:r>
              <a:rPr lang="en-US" altLang="zh-CN" sz="2400" dirty="0" smtClean="0"/>
              <a:t>D/A</a:t>
            </a:r>
            <a:r>
              <a:rPr lang="zh-CN" altLang="en-US" sz="2400" dirty="0" smtClean="0"/>
              <a:t>送出全电视信号。此种方式的缺陷是易造成亮色干扰</a:t>
            </a:r>
            <a:endParaRPr lang="en-US" altLang="zh-CN" sz="2400" dirty="0" smtClean="0"/>
          </a:p>
          <a:p>
            <a:r>
              <a:rPr lang="zh-CN" altLang="en-US" sz="2800" dirty="0" smtClean="0"/>
              <a:t>分量信号编码</a:t>
            </a:r>
            <a:endParaRPr lang="en-US" altLang="zh-CN" sz="2800" dirty="0" smtClean="0"/>
          </a:p>
          <a:p>
            <a:pPr lvl="1"/>
            <a:r>
              <a:rPr lang="zh-CN" altLang="en-US" sz="2400" dirty="0" smtClean="0"/>
              <a:t>模拟全信号经</a:t>
            </a:r>
            <a:r>
              <a:rPr lang="en-US" altLang="zh-CN" sz="2400" dirty="0" smtClean="0"/>
              <a:t>A/D</a:t>
            </a:r>
            <a:r>
              <a:rPr lang="zh-CN" altLang="en-US" sz="2400" dirty="0" smtClean="0"/>
              <a:t>变换后，再经数字亮、色分离，分离成数字亮度</a:t>
            </a:r>
            <a:r>
              <a:rPr lang="en-US" altLang="zh-CN" sz="2400" dirty="0" smtClean="0"/>
              <a:t>Y</a:t>
            </a:r>
            <a:r>
              <a:rPr lang="zh-CN" altLang="en-US" sz="2400" dirty="0" smtClean="0"/>
              <a:t>信号和两个数字色差信号</a:t>
            </a:r>
            <a:r>
              <a:rPr lang="en-US" altLang="zh-CN" sz="2400" dirty="0" smtClean="0"/>
              <a:t>U</a:t>
            </a:r>
            <a:r>
              <a:rPr lang="zh-CN" altLang="en-US" sz="2400" dirty="0" smtClean="0"/>
              <a:t>、</a:t>
            </a:r>
            <a:r>
              <a:rPr lang="en-US" altLang="zh-CN" sz="2400" dirty="0" smtClean="0"/>
              <a:t>V</a:t>
            </a:r>
            <a:r>
              <a:rPr lang="zh-CN" altLang="en-US" sz="2400" dirty="0" smtClean="0"/>
              <a:t>，分别送各自的编码压缩处理器中。在接收端经分量信号解码得到</a:t>
            </a:r>
            <a:r>
              <a:rPr lang="en-US" altLang="zh-CN" sz="2400" dirty="0" smtClean="0"/>
              <a:t>Y</a:t>
            </a:r>
            <a:r>
              <a:rPr lang="zh-CN" altLang="en-US" sz="2400" dirty="0" smtClean="0"/>
              <a:t>、</a:t>
            </a:r>
            <a:r>
              <a:rPr lang="en-US" altLang="zh-CN" sz="2400" dirty="0" smtClean="0"/>
              <a:t>U</a:t>
            </a:r>
            <a:r>
              <a:rPr lang="zh-CN" altLang="en-US" sz="2400" dirty="0" smtClean="0"/>
              <a:t>、</a:t>
            </a:r>
            <a:r>
              <a:rPr lang="en-US" altLang="zh-CN" sz="2400" dirty="0" smtClean="0"/>
              <a:t>V</a:t>
            </a:r>
            <a:r>
              <a:rPr lang="zh-CN" altLang="en-US" sz="2400" dirty="0" smtClean="0"/>
              <a:t>三个数字分离信号，再分别经</a:t>
            </a:r>
            <a:r>
              <a:rPr lang="en-US" altLang="zh-CN" sz="2400" dirty="0" smtClean="0"/>
              <a:t>D/A</a:t>
            </a:r>
            <a:r>
              <a:rPr lang="zh-CN" altLang="en-US" sz="2400" dirty="0" smtClean="0"/>
              <a:t>变换和模拟矩阵电路输出模拟全电视信号。该法增加了数字亮色分离，并且编码压缩也是对分量信号进行的，消除了亮色干扰现象，使图像质量提高。因此应用较为广泛</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视频信号编码框图</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3"/>
          <p:cNvPicPr>
            <a:picLocks noChangeAspect="1" noChangeArrowheads="1"/>
          </p:cNvPicPr>
          <p:nvPr/>
        </p:nvPicPr>
        <p:blipFill>
          <a:blip r:embed="rId2"/>
          <a:srcRect/>
          <a:stretch>
            <a:fillRect/>
          </a:stretch>
        </p:blipFill>
        <p:spPr bwMode="gray">
          <a:xfrm>
            <a:off x="785786" y="1363599"/>
            <a:ext cx="7897839" cy="4657789"/>
          </a:xfrm>
          <a:prstGeom prst="rect">
            <a:avLst/>
          </a:prstGeom>
          <a:noFill/>
          <a:ln w="9525">
            <a:noFill/>
            <a:miter lim="800000"/>
            <a:headEnd/>
            <a:tailEnd/>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亮度、色差与</a:t>
            </a:r>
            <a:r>
              <a:rPr lang="en-US" altLang="zh-CN" dirty="0" smtClean="0"/>
              <a:t>RGB</a:t>
            </a:r>
            <a:r>
              <a:rPr lang="zh-CN" altLang="en-US" dirty="0" smtClean="0"/>
              <a:t>的关系</a:t>
            </a:r>
            <a:endParaRPr lang="zh-CN" altLang="en-US" dirty="0"/>
          </a:p>
        </p:txBody>
      </p:sp>
      <p:sp>
        <p:nvSpPr>
          <p:cNvPr id="3" name="内容占位符 2"/>
          <p:cNvSpPr>
            <a:spLocks noGrp="1"/>
          </p:cNvSpPr>
          <p:nvPr>
            <p:ph idx="1"/>
          </p:nvPr>
        </p:nvSpPr>
        <p:spPr>
          <a:xfrm>
            <a:off x="1066800" y="1124744"/>
            <a:ext cx="7620000" cy="4947444"/>
          </a:xfrm>
        </p:spPr>
        <p:txBody>
          <a:bodyPr/>
          <a:lstStyle/>
          <a:p>
            <a:r>
              <a:rPr lang="zh-CN" altLang="en-US" sz="2800" dirty="0" smtClean="0"/>
              <a:t>亮度方程</a:t>
            </a:r>
            <a:endParaRPr lang="en-US" altLang="zh-CN" sz="2800" dirty="0" smtClean="0"/>
          </a:p>
          <a:p>
            <a:pPr lvl="1"/>
            <a:r>
              <a:rPr lang="en-US" altLang="zh-CN" dirty="0" smtClean="0"/>
              <a:t>Y =0.30R + 0.59G + 0.11B</a:t>
            </a:r>
          </a:p>
          <a:p>
            <a:pPr lvl="1"/>
            <a:r>
              <a:rPr lang="zh-CN" altLang="en-US" dirty="0" smtClean="0"/>
              <a:t>系数的意义：表明了彩色中各基色分量对亮度的贡献</a:t>
            </a:r>
            <a:endParaRPr lang="en-US" altLang="zh-CN" dirty="0" smtClean="0"/>
          </a:p>
          <a:p>
            <a:r>
              <a:rPr lang="zh-CN" altLang="en-US" sz="2800" dirty="0" smtClean="0"/>
              <a:t>色差</a:t>
            </a:r>
            <a:endParaRPr lang="en-US" altLang="zh-CN" sz="2800" dirty="0" smtClean="0"/>
          </a:p>
          <a:p>
            <a:pPr lvl="1"/>
            <a:r>
              <a:rPr lang="en-US" altLang="zh-CN" dirty="0" smtClean="0"/>
              <a:t>R –Y = 0.70R - 0.59G - 0.11B</a:t>
            </a:r>
          </a:p>
          <a:p>
            <a:pPr lvl="1"/>
            <a:r>
              <a:rPr lang="en-US" altLang="zh-CN" dirty="0" smtClean="0"/>
              <a:t>G –Y = - 0.30R + 0.41G - 0.11B</a:t>
            </a:r>
          </a:p>
          <a:p>
            <a:pPr lvl="1"/>
            <a:r>
              <a:rPr lang="en-US" altLang="zh-CN" dirty="0" smtClean="0"/>
              <a:t>B –Y = - 0.30R - 0.59G + 0.89B</a:t>
            </a:r>
          </a:p>
          <a:p>
            <a:r>
              <a:rPr lang="en-US" altLang="zh-CN" sz="2800" dirty="0" smtClean="0"/>
              <a:t>G –Y</a:t>
            </a:r>
            <a:r>
              <a:rPr lang="zh-CN" altLang="en-US" sz="2800" dirty="0" smtClean="0"/>
              <a:t>的获取</a:t>
            </a:r>
            <a:r>
              <a:rPr lang="zh-CN" altLang="en-US" sz="2800" dirty="0" smtClean="0">
                <a:sym typeface="Wingdings" pitchFamily="2" charset="2"/>
              </a:rPr>
              <a:t>： </a:t>
            </a:r>
            <a:endParaRPr lang="en-US" altLang="zh-CN" sz="28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036291" name="Object 3"/>
          <p:cNvGraphicFramePr>
            <a:graphicFrameLocks noChangeAspect="1"/>
          </p:cNvGraphicFramePr>
          <p:nvPr/>
        </p:nvGraphicFramePr>
        <p:xfrm>
          <a:off x="418764" y="5589240"/>
          <a:ext cx="8473716" cy="864096"/>
        </p:xfrm>
        <a:graphic>
          <a:graphicData uri="http://schemas.openxmlformats.org/presentationml/2006/ole">
            <mc:AlternateContent xmlns:mc="http://schemas.openxmlformats.org/markup-compatibility/2006">
              <mc:Choice xmlns:v="urn:schemas-microsoft-com:vml" Requires="v">
                <p:oleObj spid="_x0000_s1036296" name="公式" r:id="rId4" imgW="3466800" imgH="355320" progId="Equation.3">
                  <p:embed/>
                </p:oleObj>
              </mc:Choice>
              <mc:Fallback>
                <p:oleObj name="公式" r:id="rId4" imgW="3466800" imgH="355320" progId="Equation.3">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764" y="5589240"/>
                        <a:ext cx="8473716" cy="864096"/>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行扫描示意图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268738" name="Object 5"/>
          <p:cNvGraphicFramePr>
            <a:graphicFrameLocks noChangeAspect="1"/>
          </p:cNvGraphicFramePr>
          <p:nvPr/>
        </p:nvGraphicFramePr>
        <p:xfrm>
          <a:off x="323528" y="1700808"/>
          <a:ext cx="8568952" cy="3194292"/>
        </p:xfrm>
        <a:graphic>
          <a:graphicData uri="http://schemas.openxmlformats.org/presentationml/2006/ole">
            <mc:AlternateContent xmlns:mc="http://schemas.openxmlformats.org/markup-compatibility/2006">
              <mc:Choice xmlns:v="urn:schemas-microsoft-com:vml" Requires="v">
                <p:oleObj spid="_x0000_s1268743" name="VISIO" r:id="rId3" imgW="3555360" imgH="1325160" progId="Visio.Drawing.11">
                  <p:embed/>
                </p:oleObj>
              </mc:Choice>
              <mc:Fallback>
                <p:oleObj name="VISIO" r:id="rId3" imgW="3555360" imgH="13251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3528" y="1700808"/>
                        <a:ext cx="8568952" cy="31942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611560" y="4797152"/>
            <a:ext cx="8148384" cy="1246495"/>
          </a:xfrm>
          <a:prstGeom prst="rect">
            <a:avLst/>
          </a:prstGeom>
          <a:noFill/>
        </p:spPr>
        <p:txBody>
          <a:bodyPr wrap="square" rtlCol="0">
            <a:spAutoFit/>
          </a:bodyPr>
          <a:lstStyle/>
          <a:p>
            <a:pPr>
              <a:spcBef>
                <a:spcPts val="600"/>
              </a:spcBef>
            </a:pPr>
            <a:r>
              <a:rPr lang="en-US" altLang="zh-CN" sz="2000" b="0" dirty="0" smtClean="0"/>
              <a:t>(a)</a:t>
            </a:r>
            <a:r>
              <a:rPr lang="zh-CN" altLang="en-US" sz="2000" b="0" dirty="0" smtClean="0"/>
              <a:t>行扫描锯齿波电流；</a:t>
            </a:r>
            <a:r>
              <a:rPr lang="en-US" altLang="zh-CN" sz="2000" b="0" dirty="0" smtClean="0"/>
              <a:t>(b)</a:t>
            </a:r>
            <a:r>
              <a:rPr lang="zh-CN" altLang="en-US" sz="2000" b="0" dirty="0" smtClean="0"/>
              <a:t>仅有行扫描时，荧光屏上呈现一条水平亮线</a:t>
            </a:r>
            <a:endParaRPr lang="en-US" altLang="zh-CN" sz="2000" b="0" dirty="0" smtClean="0"/>
          </a:p>
          <a:p>
            <a:pPr>
              <a:spcBef>
                <a:spcPts val="600"/>
              </a:spcBef>
              <a:spcAft>
                <a:spcPts val="600"/>
              </a:spcAft>
            </a:pPr>
            <a:r>
              <a:rPr lang="en-US" altLang="zh-CN" sz="2000" b="0" dirty="0" smtClean="0"/>
              <a:t>T</a:t>
            </a:r>
            <a:r>
              <a:rPr lang="en-US" altLang="zh-CN" sz="2000" b="0" baseline="-25000" dirty="0" smtClean="0"/>
              <a:t>H</a:t>
            </a:r>
            <a:r>
              <a:rPr lang="zh-CN" altLang="en-US" sz="2000" b="0" dirty="0" smtClean="0"/>
              <a:t>：行扫描周期；</a:t>
            </a:r>
            <a:r>
              <a:rPr lang="en-US" altLang="zh-CN" sz="2000" b="0" dirty="0" smtClean="0"/>
              <a:t>T</a:t>
            </a:r>
            <a:r>
              <a:rPr lang="en-US" altLang="zh-CN" sz="2000" b="0" baseline="-25000" dirty="0" smtClean="0"/>
              <a:t>SH</a:t>
            </a:r>
            <a:r>
              <a:rPr lang="zh-CN" altLang="en-US" sz="2000" b="0" dirty="0" smtClean="0"/>
              <a:t>：行扫描正程；</a:t>
            </a:r>
            <a:r>
              <a:rPr lang="en-US" altLang="zh-CN" sz="2000" b="0" dirty="0" smtClean="0"/>
              <a:t>T</a:t>
            </a:r>
            <a:r>
              <a:rPr lang="en-US" altLang="zh-CN" sz="2000" b="0" baseline="-25000" dirty="0" smtClean="0"/>
              <a:t>RH</a:t>
            </a:r>
            <a:r>
              <a:rPr lang="zh-CN" altLang="en-US" sz="2000" b="0" dirty="0" smtClean="0"/>
              <a:t>：行扫描逆程</a:t>
            </a:r>
            <a:endParaRPr lang="en-US" altLang="zh-CN" sz="2000" b="0" dirty="0" smtClean="0"/>
          </a:p>
          <a:p>
            <a:pPr>
              <a:spcBef>
                <a:spcPts val="600"/>
              </a:spcBef>
              <a:spcAft>
                <a:spcPts val="600"/>
              </a:spcAft>
            </a:pPr>
            <a:r>
              <a:rPr lang="zh-CN" altLang="en-US" sz="2000" b="0" dirty="0" smtClean="0"/>
              <a:t>行逆程系数</a:t>
            </a:r>
            <a:r>
              <a:rPr lang="zh-CN" altLang="en-US" sz="2000" b="0" dirty="0" smtClean="0">
                <a:sym typeface="Symbol" pitchFamily="18" charset="2"/>
              </a:rPr>
              <a:t></a:t>
            </a:r>
            <a:r>
              <a:rPr lang="en-US" altLang="zh-CN" sz="2000" b="0" dirty="0" smtClean="0"/>
              <a:t>=T</a:t>
            </a:r>
            <a:r>
              <a:rPr lang="en-US" altLang="zh-CN" sz="2000" b="0" baseline="-25000" dirty="0" smtClean="0"/>
              <a:t>RH</a:t>
            </a:r>
            <a:r>
              <a:rPr lang="en-US" altLang="zh-CN" sz="2000" b="0" dirty="0" smtClean="0"/>
              <a:t>/T</a:t>
            </a:r>
            <a:r>
              <a:rPr lang="en-US" altLang="zh-CN" sz="2000" b="0" baseline="-25000" dirty="0" smtClean="0"/>
              <a:t>H</a:t>
            </a:r>
            <a:r>
              <a:rPr lang="en-US" altLang="zh-CN" sz="2000" b="0" dirty="0" smtClean="0"/>
              <a:t>/=18%</a:t>
            </a:r>
            <a:endParaRPr lang="zh-CN" altLang="en-US" sz="2000" b="0" dirty="0"/>
          </a:p>
        </p:txBody>
      </p:sp>
      <p:sp>
        <p:nvSpPr>
          <p:cNvPr id="7" name="TextBox 6"/>
          <p:cNvSpPr txBox="1"/>
          <p:nvPr/>
        </p:nvSpPr>
        <p:spPr>
          <a:xfrm>
            <a:off x="1187624" y="1196752"/>
            <a:ext cx="6062878" cy="461665"/>
          </a:xfrm>
          <a:prstGeom prst="rect">
            <a:avLst/>
          </a:prstGeom>
          <a:noFill/>
        </p:spPr>
        <p:txBody>
          <a:bodyPr wrap="none" rtlCol="0">
            <a:spAutoFit/>
          </a:bodyPr>
          <a:lstStyle/>
          <a:p>
            <a:r>
              <a:rPr lang="zh-CN" altLang="en-US" dirty="0" smtClean="0">
                <a:latin typeface="+mn-ea"/>
                <a:ea typeface="+mn-ea"/>
              </a:rPr>
              <a:t>行扫描：电子束沿水平方向从左至右的扫描</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恒定亮度原理</a:t>
            </a:r>
            <a:endParaRPr lang="zh-CN" altLang="en-US" dirty="0"/>
          </a:p>
        </p:txBody>
      </p:sp>
      <p:sp>
        <p:nvSpPr>
          <p:cNvPr id="3" name="内容占位符 2"/>
          <p:cNvSpPr>
            <a:spLocks noGrp="1"/>
          </p:cNvSpPr>
          <p:nvPr>
            <p:ph idx="1"/>
          </p:nvPr>
        </p:nvSpPr>
        <p:spPr>
          <a:xfrm>
            <a:off x="611560" y="980728"/>
            <a:ext cx="8075240" cy="5688632"/>
          </a:xfrm>
        </p:spPr>
        <p:txBody>
          <a:bodyPr/>
          <a:lstStyle/>
          <a:p>
            <a:r>
              <a:rPr lang="zh-CN" altLang="en-US" sz="2400" dirty="0" smtClean="0"/>
              <a:t>含义：不计显像管</a:t>
            </a:r>
            <a:r>
              <a:rPr lang="en-US" altLang="zh-CN" sz="2400" dirty="0" smtClean="0">
                <a:latin typeface="Times New Roman" pitchFamily="18" charset="0"/>
                <a:cs typeface="Times New Roman" pitchFamily="18" charset="0"/>
              </a:rPr>
              <a:t>γ</a:t>
            </a:r>
            <a:r>
              <a:rPr lang="zh-CN" altLang="en-US" sz="2400" dirty="0" smtClean="0"/>
              <a:t>失真及传输系统非线性的情况下，代表色度信息的色差信号受到干扰时，将不影响亮度信号，也不会反映到图像的亮度上。因而重现图像的亮度就只由所传送的亮度信号所决定，称为恒定亮度原理</a:t>
            </a:r>
            <a:endParaRPr lang="en-US" altLang="zh-CN" sz="2400" dirty="0" smtClean="0"/>
          </a:p>
          <a:p>
            <a:pPr algn="just"/>
            <a:r>
              <a:rPr lang="zh-CN" altLang="en-US" sz="2200" dirty="0" smtClean="0"/>
              <a:t>证明：以</a:t>
            </a:r>
            <a:r>
              <a:rPr lang="en-US" altLang="zh-CN" sz="2200" dirty="0" smtClean="0"/>
              <a:t>Y =0.30R</a:t>
            </a:r>
            <a:r>
              <a:rPr lang="en-US" altLang="zh-CN" sz="2200" baseline="-25000" dirty="0" smtClean="0"/>
              <a:t>0</a:t>
            </a:r>
            <a:r>
              <a:rPr lang="en-US" altLang="zh-CN" sz="2200" dirty="0" smtClean="0"/>
              <a:t> + 0.59G</a:t>
            </a:r>
            <a:r>
              <a:rPr lang="en-US" altLang="zh-CN" sz="2200" baseline="-25000" dirty="0" smtClean="0"/>
              <a:t>0</a:t>
            </a:r>
            <a:r>
              <a:rPr lang="en-US" altLang="zh-CN" sz="2200" dirty="0" smtClean="0"/>
              <a:t> + 0.11B</a:t>
            </a:r>
            <a:r>
              <a:rPr lang="en-US" altLang="zh-CN" sz="2200" baseline="-25000" dirty="0" smtClean="0"/>
              <a:t>0</a:t>
            </a:r>
            <a:r>
              <a:rPr lang="en-US" altLang="zh-CN" sz="2200" dirty="0" smtClean="0"/>
              <a:t>=Y</a:t>
            </a:r>
            <a:r>
              <a:rPr lang="en-US" altLang="zh-CN" sz="2200" baseline="-25000" dirty="0" smtClean="0"/>
              <a:t>0</a:t>
            </a:r>
            <a:r>
              <a:rPr lang="zh-CN" altLang="en-US" sz="2200" dirty="0" smtClean="0"/>
              <a:t>表示摄像端获取的原景物亮度，用</a:t>
            </a:r>
            <a:r>
              <a:rPr lang="en-US" altLang="zh-CN" sz="2200" dirty="0" err="1" smtClean="0"/>
              <a:t>Y</a:t>
            </a:r>
            <a:r>
              <a:rPr lang="en-US" altLang="zh-CN" sz="2200" baseline="-25000" dirty="0" err="1" smtClean="0"/>
              <a:t>t</a:t>
            </a:r>
            <a:r>
              <a:rPr lang="zh-CN" altLang="en-US" sz="2200" dirty="0" smtClean="0"/>
              <a:t>、</a:t>
            </a:r>
            <a:r>
              <a:rPr lang="en-US" altLang="zh-CN" sz="2200" dirty="0" smtClean="0"/>
              <a:t>(R - Y)</a:t>
            </a:r>
            <a:r>
              <a:rPr lang="en-US" altLang="zh-CN" sz="2200" baseline="-25000" dirty="0" smtClean="0"/>
              <a:t> t</a:t>
            </a:r>
            <a:r>
              <a:rPr lang="zh-CN" altLang="en-US" sz="2200" dirty="0" smtClean="0"/>
              <a:t>和</a:t>
            </a:r>
            <a:r>
              <a:rPr lang="en-US" altLang="zh-CN" sz="2200" dirty="0" smtClean="0"/>
              <a:t>(B - Y)</a:t>
            </a:r>
            <a:r>
              <a:rPr lang="en-US" altLang="zh-CN" sz="2200" baseline="-25000" dirty="0" smtClean="0"/>
              <a:t> t</a:t>
            </a:r>
            <a:r>
              <a:rPr lang="zh-CN" altLang="en-US" sz="2200" dirty="0" smtClean="0"/>
              <a:t>分别表示传输后的亮度信号和色差信号，相对于发端信号而言，可能因混入了某种干扰而使幅度有所变化。用于重现彩色图像的三基色信号分别为：</a:t>
            </a:r>
          </a:p>
          <a:p>
            <a:pPr algn="just">
              <a:buNone/>
            </a:pPr>
            <a:r>
              <a:rPr lang="en-US" altLang="zh-CN" sz="2200" dirty="0" smtClean="0"/>
              <a:t>R</a:t>
            </a:r>
            <a:r>
              <a:rPr lang="en-US" altLang="zh-CN" sz="2200" baseline="-25000" dirty="0" smtClean="0"/>
              <a:t>d</a:t>
            </a:r>
            <a:r>
              <a:rPr lang="en-US" altLang="zh-CN" sz="2200" dirty="0" smtClean="0"/>
              <a:t> =</a:t>
            </a:r>
            <a:r>
              <a:rPr lang="zh-CN" altLang="en-US" sz="2200" dirty="0" smtClean="0"/>
              <a:t>（</a:t>
            </a:r>
            <a:r>
              <a:rPr lang="en-US" altLang="zh-CN" sz="2200" dirty="0" smtClean="0"/>
              <a:t>R-Y</a:t>
            </a:r>
            <a:r>
              <a:rPr lang="zh-CN" altLang="en-US" sz="2200" dirty="0" smtClean="0"/>
              <a:t>）</a:t>
            </a:r>
            <a:r>
              <a:rPr lang="en-US" altLang="zh-CN" sz="2200" baseline="-25000" dirty="0" err="1" smtClean="0"/>
              <a:t>t</a:t>
            </a:r>
            <a:r>
              <a:rPr lang="en-US" altLang="zh-CN" sz="2200" dirty="0" err="1" smtClean="0"/>
              <a:t>+Y</a:t>
            </a:r>
            <a:r>
              <a:rPr lang="en-US" altLang="zh-CN" sz="2200" baseline="-25000" dirty="0" smtClean="0"/>
              <a:t> t</a:t>
            </a:r>
            <a:r>
              <a:rPr lang="en-US" altLang="zh-CN" sz="2200" dirty="0" smtClean="0"/>
              <a:t> </a:t>
            </a:r>
            <a:r>
              <a:rPr lang="zh-CN" altLang="en-US" sz="2200" dirty="0" smtClean="0"/>
              <a:t>，</a:t>
            </a:r>
            <a:r>
              <a:rPr lang="en-US" altLang="zh-CN" sz="2200" dirty="0" err="1" smtClean="0"/>
              <a:t>B</a:t>
            </a:r>
            <a:r>
              <a:rPr lang="en-US" altLang="zh-CN" sz="2200" baseline="-25000" dirty="0" err="1" smtClean="0"/>
              <a:t>d</a:t>
            </a:r>
            <a:r>
              <a:rPr lang="en-US" altLang="zh-CN" sz="2200" dirty="0" smtClean="0"/>
              <a:t> =</a:t>
            </a:r>
            <a:r>
              <a:rPr lang="zh-CN" altLang="en-US" sz="2200" dirty="0" smtClean="0"/>
              <a:t>（</a:t>
            </a:r>
            <a:r>
              <a:rPr lang="en-US" altLang="zh-CN" sz="2200" dirty="0" smtClean="0"/>
              <a:t>B-Y</a:t>
            </a:r>
            <a:r>
              <a:rPr lang="zh-CN" altLang="en-US" sz="2200" dirty="0" smtClean="0"/>
              <a:t>）</a:t>
            </a:r>
            <a:r>
              <a:rPr lang="en-US" altLang="zh-CN" sz="2200" baseline="-25000" dirty="0" smtClean="0"/>
              <a:t>t</a:t>
            </a:r>
            <a:r>
              <a:rPr lang="en-US" altLang="zh-CN" sz="2200" dirty="0" smtClean="0"/>
              <a:t> +Y</a:t>
            </a:r>
            <a:r>
              <a:rPr lang="en-US" altLang="zh-CN" sz="2200" baseline="-25000" dirty="0" smtClean="0"/>
              <a:t> t </a:t>
            </a:r>
            <a:r>
              <a:rPr lang="zh-CN" altLang="en-US" sz="2200" dirty="0" smtClean="0"/>
              <a:t>，</a:t>
            </a:r>
            <a:endParaRPr lang="en-US" altLang="zh-CN" sz="2200" dirty="0" smtClean="0"/>
          </a:p>
          <a:p>
            <a:pPr algn="just">
              <a:buNone/>
            </a:pPr>
            <a:r>
              <a:rPr lang="en-US" altLang="zh-CN" sz="2200" dirty="0" err="1" smtClean="0"/>
              <a:t>G</a:t>
            </a:r>
            <a:r>
              <a:rPr lang="en-US" altLang="zh-CN" sz="2200" baseline="-25000" dirty="0" err="1" smtClean="0"/>
              <a:t>d</a:t>
            </a:r>
            <a:r>
              <a:rPr lang="en-US" altLang="zh-CN" sz="2200" dirty="0" smtClean="0"/>
              <a:t> =[-0.51</a:t>
            </a:r>
            <a:r>
              <a:rPr lang="zh-CN" altLang="en-US" sz="2200" dirty="0" smtClean="0"/>
              <a:t>（</a:t>
            </a:r>
            <a:r>
              <a:rPr lang="en-US" altLang="zh-CN" sz="2200" dirty="0" smtClean="0"/>
              <a:t>R-Y</a:t>
            </a:r>
            <a:r>
              <a:rPr lang="zh-CN" altLang="en-US" sz="2200" dirty="0" smtClean="0"/>
              <a:t>）</a:t>
            </a:r>
            <a:r>
              <a:rPr lang="en-US" altLang="zh-CN" sz="2200" baseline="-25000" dirty="0" smtClean="0"/>
              <a:t>t</a:t>
            </a:r>
            <a:r>
              <a:rPr lang="en-US" altLang="zh-CN" sz="2200" dirty="0" smtClean="0"/>
              <a:t> -0.19</a:t>
            </a:r>
            <a:r>
              <a:rPr lang="zh-CN" altLang="en-US" sz="2200" dirty="0" smtClean="0"/>
              <a:t>（</a:t>
            </a:r>
            <a:r>
              <a:rPr lang="en-US" altLang="zh-CN" sz="2200" dirty="0" smtClean="0"/>
              <a:t>B-Y</a:t>
            </a:r>
            <a:r>
              <a:rPr lang="zh-CN" altLang="en-US" sz="2200" dirty="0" smtClean="0"/>
              <a:t>）</a:t>
            </a:r>
            <a:r>
              <a:rPr lang="en-US" altLang="zh-CN" sz="2200" baseline="-25000" dirty="0" smtClean="0"/>
              <a:t>t</a:t>
            </a:r>
            <a:r>
              <a:rPr lang="en-US" altLang="zh-CN" sz="2200" dirty="0" smtClean="0"/>
              <a:t> ]+Y</a:t>
            </a:r>
            <a:r>
              <a:rPr lang="en-US" altLang="zh-CN" sz="2200" baseline="-25000" dirty="0" smtClean="0"/>
              <a:t> t</a:t>
            </a:r>
            <a:endParaRPr lang="zh-CN" altLang="en-US" sz="2200" dirty="0" smtClean="0"/>
          </a:p>
          <a:p>
            <a:pPr algn="just">
              <a:buNone/>
            </a:pPr>
            <a:r>
              <a:rPr lang="zh-CN" altLang="en-US" sz="2200" dirty="0" smtClean="0"/>
              <a:t>因为不计入显像管</a:t>
            </a:r>
            <a:r>
              <a:rPr lang="en-US" altLang="zh-CN" sz="2200" dirty="0" smtClean="0">
                <a:latin typeface="Times New Roman" pitchFamily="18" charset="0"/>
                <a:cs typeface="Times New Roman" pitchFamily="18" charset="0"/>
              </a:rPr>
              <a:t>γ</a:t>
            </a:r>
            <a:r>
              <a:rPr lang="zh-CN" altLang="en-US" sz="2200" dirty="0" smtClean="0"/>
              <a:t>失真，所以显示的亮度</a:t>
            </a:r>
            <a:r>
              <a:rPr lang="en-US" altLang="zh-CN" sz="2200" dirty="0" smtClean="0"/>
              <a:t>Y</a:t>
            </a:r>
            <a:r>
              <a:rPr lang="en-US" altLang="zh-CN" sz="2200" baseline="-25000" dirty="0" smtClean="0"/>
              <a:t>d</a:t>
            </a:r>
            <a:r>
              <a:rPr lang="zh-CN" altLang="en-US" sz="2200" dirty="0" smtClean="0"/>
              <a:t>将为：</a:t>
            </a:r>
          </a:p>
          <a:p>
            <a:pPr algn="just">
              <a:buNone/>
            </a:pPr>
            <a:r>
              <a:rPr lang="en-US" altLang="zh-CN" sz="2200" dirty="0" smtClean="0"/>
              <a:t>Y</a:t>
            </a:r>
            <a:r>
              <a:rPr lang="en-US" altLang="zh-CN" sz="2200" baseline="-25000" dirty="0" smtClean="0"/>
              <a:t>d</a:t>
            </a:r>
            <a:r>
              <a:rPr lang="en-US" altLang="zh-CN" sz="2200" dirty="0" smtClean="0"/>
              <a:t> = 0.30R</a:t>
            </a:r>
            <a:r>
              <a:rPr lang="en-US" altLang="zh-CN" sz="2200" baseline="-25000" dirty="0" smtClean="0"/>
              <a:t>d</a:t>
            </a:r>
            <a:r>
              <a:rPr lang="en-US" altLang="zh-CN" sz="2200" dirty="0" smtClean="0"/>
              <a:t> +0.59 </a:t>
            </a:r>
            <a:r>
              <a:rPr lang="en-US" altLang="zh-CN" sz="2200" dirty="0" err="1" smtClean="0"/>
              <a:t>G</a:t>
            </a:r>
            <a:r>
              <a:rPr lang="en-US" altLang="zh-CN" sz="2200" baseline="-25000" dirty="0" err="1" smtClean="0"/>
              <a:t>d</a:t>
            </a:r>
            <a:r>
              <a:rPr lang="en-US" altLang="zh-CN" sz="2200" dirty="0" smtClean="0"/>
              <a:t> +0.11B</a:t>
            </a:r>
            <a:r>
              <a:rPr lang="en-US" altLang="zh-CN" sz="2200" baseline="-25000" dirty="0" smtClean="0"/>
              <a:t>d</a:t>
            </a:r>
            <a:r>
              <a:rPr lang="en-US" altLang="zh-CN" sz="2200" dirty="0" smtClean="0"/>
              <a:t>=Y</a:t>
            </a:r>
            <a:r>
              <a:rPr lang="en-US" altLang="zh-CN" sz="2200" baseline="-25000" dirty="0" smtClean="0"/>
              <a:t> t </a:t>
            </a:r>
            <a:endParaRPr lang="zh-CN" altLang="en-US" sz="2200" dirty="0" smtClean="0"/>
          </a:p>
          <a:p>
            <a:pPr algn="just">
              <a:buNone/>
            </a:pPr>
            <a:r>
              <a:rPr lang="zh-CN" altLang="en-US" sz="2200" dirty="0" smtClean="0"/>
              <a:t>可见重现的亮度</a:t>
            </a:r>
            <a:r>
              <a:rPr lang="en-US" altLang="zh-CN" sz="2200" dirty="0" smtClean="0"/>
              <a:t>Y</a:t>
            </a:r>
            <a:r>
              <a:rPr lang="en-US" altLang="zh-CN" sz="2200" baseline="-25000" dirty="0" smtClean="0"/>
              <a:t>d</a:t>
            </a:r>
            <a:r>
              <a:rPr lang="zh-CN" altLang="en-US" sz="2200" dirty="0" smtClean="0"/>
              <a:t>只与所传送的到接收端的亮度信号</a:t>
            </a:r>
            <a:r>
              <a:rPr lang="en-US" altLang="zh-CN" sz="2200" dirty="0" smtClean="0"/>
              <a:t>Y</a:t>
            </a:r>
            <a:r>
              <a:rPr lang="en-US" altLang="zh-CN" sz="2200" baseline="-25000" dirty="0" smtClean="0"/>
              <a:t> t</a:t>
            </a:r>
            <a:r>
              <a:rPr lang="zh-CN" altLang="en-US" sz="2200" dirty="0" smtClean="0"/>
              <a:t>有关，即实观了恒定亮度传输</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9632" y="457200"/>
            <a:ext cx="3672408" cy="563563"/>
          </a:xfrm>
        </p:spPr>
        <p:txBody>
          <a:bodyPr/>
          <a:lstStyle/>
          <a:p>
            <a:r>
              <a:rPr lang="zh-CN" altLang="en-US" dirty="0" smtClean="0"/>
              <a:t>彩条亮度的计算</a:t>
            </a:r>
            <a:endParaRPr lang="zh-CN" altLang="en-US" dirty="0"/>
          </a:p>
        </p:txBody>
      </p:sp>
      <p:sp>
        <p:nvSpPr>
          <p:cNvPr id="3" name="内容占位符 2"/>
          <p:cNvSpPr>
            <a:spLocks noGrp="1"/>
          </p:cNvSpPr>
          <p:nvPr>
            <p:ph idx="1"/>
          </p:nvPr>
        </p:nvSpPr>
        <p:spPr>
          <a:xfrm>
            <a:off x="395536" y="1340768"/>
            <a:ext cx="4896544" cy="3096344"/>
          </a:xfrm>
        </p:spPr>
        <p:txBody>
          <a:bodyPr/>
          <a:lstStyle/>
          <a:p>
            <a:pPr marL="342900" lvl="1" indent="-342900">
              <a:buClr>
                <a:schemeClr val="tx2"/>
              </a:buClr>
              <a:buFont typeface="Wingdings" pitchFamily="2" charset="2"/>
              <a:buChar char="v"/>
            </a:pPr>
            <a:r>
              <a:rPr lang="zh-CN" altLang="en-US" sz="2000" b="1" dirty="0" smtClean="0">
                <a:latin typeface="+mn-lt"/>
                <a:ea typeface="+mn-ea"/>
                <a:cs typeface="+mn-cs"/>
              </a:rPr>
              <a:t>白色：</a:t>
            </a:r>
            <a:r>
              <a:rPr lang="en-US" altLang="zh-CN" sz="2000" b="1" dirty="0" smtClean="0">
                <a:latin typeface="+mn-lt"/>
                <a:ea typeface="+mn-ea"/>
                <a:cs typeface="+mn-cs"/>
              </a:rPr>
              <a:t>Y</a:t>
            </a:r>
            <a:r>
              <a:rPr lang="zh-CN" altLang="en-US" sz="2000" b="1" dirty="0" smtClean="0">
                <a:latin typeface="+mn-lt"/>
                <a:ea typeface="+mn-ea"/>
                <a:cs typeface="+mn-cs"/>
              </a:rPr>
              <a:t>＝</a:t>
            </a:r>
            <a:r>
              <a:rPr lang="en-US" altLang="zh-CN" sz="2000" b="1" dirty="0" smtClean="0">
                <a:latin typeface="+mn-lt"/>
                <a:ea typeface="+mn-ea"/>
                <a:cs typeface="+mn-cs"/>
              </a:rPr>
              <a:t>0.3×1+0.59×1+0.11×1</a:t>
            </a:r>
            <a:r>
              <a:rPr lang="zh-CN" altLang="en-US" sz="2000" b="1" dirty="0" smtClean="0">
                <a:latin typeface="+mn-lt"/>
                <a:ea typeface="+mn-ea"/>
                <a:cs typeface="+mn-cs"/>
              </a:rPr>
              <a:t>＝</a:t>
            </a:r>
            <a:r>
              <a:rPr lang="en-US" altLang="zh-CN" sz="2000" b="1" dirty="0" smtClean="0">
                <a:latin typeface="+mn-lt"/>
                <a:ea typeface="+mn-ea"/>
                <a:cs typeface="+mn-cs"/>
              </a:rPr>
              <a:t>1</a:t>
            </a:r>
          </a:p>
          <a:p>
            <a:r>
              <a:rPr lang="zh-CN" altLang="en-US" sz="2000" dirty="0" smtClean="0"/>
              <a:t>黄色：</a:t>
            </a:r>
            <a:r>
              <a:rPr lang="en-US" altLang="zh-CN" sz="2000" dirty="0" smtClean="0"/>
              <a:t>Y</a:t>
            </a:r>
            <a:r>
              <a:rPr lang="zh-CN" altLang="en-US" sz="2000" dirty="0" smtClean="0"/>
              <a:t>＝</a:t>
            </a:r>
            <a:r>
              <a:rPr lang="en-US" altLang="zh-CN" sz="2000" dirty="0" smtClean="0"/>
              <a:t>0.3×1+0.59×1</a:t>
            </a:r>
            <a:r>
              <a:rPr lang="zh-CN" altLang="en-US" sz="2000" dirty="0" smtClean="0"/>
              <a:t>＝</a:t>
            </a:r>
            <a:r>
              <a:rPr lang="en-US" altLang="zh-CN" sz="2000" dirty="0" smtClean="0"/>
              <a:t>0.89</a:t>
            </a:r>
          </a:p>
          <a:p>
            <a:r>
              <a:rPr lang="zh-CN" altLang="en-US" sz="2000" dirty="0" smtClean="0"/>
              <a:t>青色：</a:t>
            </a:r>
            <a:r>
              <a:rPr lang="en-US" altLang="zh-CN" sz="2000" dirty="0" smtClean="0"/>
              <a:t>Y</a:t>
            </a:r>
            <a:r>
              <a:rPr lang="zh-CN" altLang="en-US" sz="2000" dirty="0" smtClean="0"/>
              <a:t>＝</a:t>
            </a:r>
            <a:r>
              <a:rPr lang="en-US" altLang="zh-CN" sz="2000" dirty="0" smtClean="0"/>
              <a:t>0.59×1+0.11×1</a:t>
            </a:r>
            <a:r>
              <a:rPr lang="zh-CN" altLang="en-US" sz="2000" dirty="0" smtClean="0"/>
              <a:t>＝</a:t>
            </a:r>
            <a:r>
              <a:rPr lang="en-US" altLang="zh-CN" sz="2000" dirty="0" smtClean="0"/>
              <a:t>0.7</a:t>
            </a:r>
          </a:p>
          <a:p>
            <a:r>
              <a:rPr lang="zh-CN" altLang="en-US" sz="2000" dirty="0" smtClean="0"/>
              <a:t>绿色：</a:t>
            </a:r>
            <a:r>
              <a:rPr lang="en-US" altLang="zh-CN" sz="2000" dirty="0" smtClean="0"/>
              <a:t>Y</a:t>
            </a:r>
            <a:r>
              <a:rPr lang="zh-CN" altLang="en-US" sz="2000" dirty="0" smtClean="0"/>
              <a:t>＝</a:t>
            </a:r>
            <a:r>
              <a:rPr lang="en-US" altLang="zh-CN" sz="2000" dirty="0" smtClean="0"/>
              <a:t>0.59×1</a:t>
            </a:r>
            <a:r>
              <a:rPr lang="zh-CN" altLang="en-US" sz="2000" dirty="0" smtClean="0"/>
              <a:t>＝</a:t>
            </a:r>
            <a:r>
              <a:rPr lang="en-US" altLang="zh-CN" sz="2000" dirty="0" smtClean="0"/>
              <a:t>0.59</a:t>
            </a:r>
          </a:p>
          <a:p>
            <a:r>
              <a:rPr lang="zh-CN" altLang="en-US" sz="2000" dirty="0" smtClean="0"/>
              <a:t>紫色：</a:t>
            </a:r>
            <a:r>
              <a:rPr lang="en-US" altLang="zh-CN" sz="2000" dirty="0" smtClean="0"/>
              <a:t>Y</a:t>
            </a:r>
            <a:r>
              <a:rPr lang="zh-CN" altLang="en-US" sz="2000" dirty="0" smtClean="0"/>
              <a:t>＝</a:t>
            </a:r>
            <a:r>
              <a:rPr lang="en-US" altLang="zh-CN" sz="2000" dirty="0" smtClean="0"/>
              <a:t>0.3×1+0.11×1</a:t>
            </a:r>
            <a:r>
              <a:rPr lang="zh-CN" altLang="en-US" sz="2000" dirty="0" smtClean="0"/>
              <a:t>＝</a:t>
            </a:r>
            <a:r>
              <a:rPr lang="en-US" altLang="zh-CN" sz="2000" dirty="0" smtClean="0"/>
              <a:t>0.41</a:t>
            </a:r>
          </a:p>
          <a:p>
            <a:r>
              <a:rPr lang="zh-CN" altLang="en-US" sz="2000" dirty="0" smtClean="0"/>
              <a:t>红色：</a:t>
            </a:r>
            <a:r>
              <a:rPr lang="en-US" altLang="zh-CN" sz="2000" dirty="0" smtClean="0"/>
              <a:t>Y</a:t>
            </a:r>
            <a:r>
              <a:rPr lang="zh-CN" altLang="en-US" sz="2000" dirty="0" smtClean="0"/>
              <a:t>＝</a:t>
            </a:r>
            <a:r>
              <a:rPr lang="en-US" altLang="zh-CN" sz="2000" dirty="0" smtClean="0"/>
              <a:t>0.3</a:t>
            </a:r>
          </a:p>
          <a:p>
            <a:r>
              <a:rPr lang="zh-CN" altLang="en-US" sz="2000" dirty="0" smtClean="0"/>
              <a:t>兰色：</a:t>
            </a:r>
            <a:r>
              <a:rPr lang="en-US" altLang="zh-CN" sz="2000" dirty="0" smtClean="0"/>
              <a:t>Y</a:t>
            </a:r>
            <a:r>
              <a:rPr lang="zh-CN" altLang="en-US" sz="2000" dirty="0" smtClean="0"/>
              <a:t>＝</a:t>
            </a:r>
            <a:r>
              <a:rPr lang="en-US" altLang="zh-CN" sz="2000" dirty="0" smtClean="0"/>
              <a:t>0.11</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594370" name="Picture 2"/>
          <p:cNvPicPr>
            <a:picLocks noChangeAspect="1" noChangeArrowheads="1"/>
          </p:cNvPicPr>
          <p:nvPr/>
        </p:nvPicPr>
        <p:blipFill>
          <a:blip r:embed="rId2" cstate="print"/>
          <a:srcRect/>
          <a:stretch>
            <a:fillRect/>
          </a:stretch>
        </p:blipFill>
        <p:spPr bwMode="auto">
          <a:xfrm>
            <a:off x="5505772" y="92621"/>
            <a:ext cx="3314700" cy="600075"/>
          </a:xfrm>
          <a:prstGeom prst="rect">
            <a:avLst/>
          </a:prstGeom>
          <a:noFill/>
          <a:ln w="9525">
            <a:noFill/>
            <a:miter lim="800000"/>
            <a:headEnd/>
            <a:tailEnd/>
          </a:ln>
        </p:spPr>
      </p:pic>
      <p:pic>
        <p:nvPicPr>
          <p:cNvPr id="1594372" name="Picture 4"/>
          <p:cNvPicPr>
            <a:picLocks noChangeAspect="1" noChangeArrowheads="1"/>
          </p:cNvPicPr>
          <p:nvPr/>
        </p:nvPicPr>
        <p:blipFill>
          <a:blip r:embed="rId3" cstate="print"/>
          <a:srcRect/>
          <a:stretch>
            <a:fillRect/>
          </a:stretch>
        </p:blipFill>
        <p:spPr bwMode="auto">
          <a:xfrm>
            <a:off x="5373563" y="2851001"/>
            <a:ext cx="3590925" cy="2162175"/>
          </a:xfrm>
          <a:prstGeom prst="rect">
            <a:avLst/>
          </a:prstGeom>
          <a:noFill/>
          <a:ln w="9525">
            <a:noFill/>
            <a:miter lim="800000"/>
            <a:headEnd/>
            <a:tailEnd/>
          </a:ln>
        </p:spPr>
      </p:pic>
      <p:pic>
        <p:nvPicPr>
          <p:cNvPr id="1594373" name="Picture 5"/>
          <p:cNvPicPr>
            <a:picLocks noChangeAspect="1" noChangeArrowheads="1"/>
          </p:cNvPicPr>
          <p:nvPr/>
        </p:nvPicPr>
        <p:blipFill>
          <a:blip r:embed="rId4" cstate="print"/>
          <a:srcRect/>
          <a:stretch>
            <a:fillRect/>
          </a:stretch>
        </p:blipFill>
        <p:spPr bwMode="auto">
          <a:xfrm>
            <a:off x="5364088" y="633611"/>
            <a:ext cx="3629025" cy="2219325"/>
          </a:xfrm>
          <a:prstGeom prst="rect">
            <a:avLst/>
          </a:prstGeom>
          <a:noFill/>
          <a:ln w="9525">
            <a:noFill/>
            <a:miter lim="800000"/>
            <a:headEnd/>
            <a:tailEnd/>
          </a:ln>
        </p:spPr>
      </p:pic>
      <p:pic>
        <p:nvPicPr>
          <p:cNvPr id="1594374" name="Picture 6"/>
          <p:cNvPicPr>
            <a:picLocks noChangeAspect="1" noChangeArrowheads="1"/>
          </p:cNvPicPr>
          <p:nvPr/>
        </p:nvPicPr>
        <p:blipFill>
          <a:blip r:embed="rId5" cstate="print"/>
          <a:srcRect/>
          <a:stretch>
            <a:fillRect/>
          </a:stretch>
        </p:blipFill>
        <p:spPr bwMode="auto">
          <a:xfrm>
            <a:off x="5002088" y="5008959"/>
            <a:ext cx="3962400" cy="18764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彩条图像的分解</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263"/>
          <p:cNvGrpSpPr>
            <a:grpSpLocks/>
          </p:cNvGrpSpPr>
          <p:nvPr/>
        </p:nvGrpSpPr>
        <p:grpSpPr bwMode="auto">
          <a:xfrm>
            <a:off x="1011238" y="2745581"/>
            <a:ext cx="3308350" cy="979488"/>
            <a:chOff x="637" y="1820"/>
            <a:chExt cx="2084" cy="617"/>
          </a:xfrm>
        </p:grpSpPr>
        <p:sp>
          <p:nvSpPr>
            <p:cNvPr id="6" name="Rectangle 186"/>
            <p:cNvSpPr>
              <a:spLocks noChangeArrowheads="1"/>
            </p:cNvSpPr>
            <p:nvPr/>
          </p:nvSpPr>
          <p:spPr bwMode="auto">
            <a:xfrm>
              <a:off x="637" y="1820"/>
              <a:ext cx="260" cy="617"/>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7" name="Rectangle 187"/>
            <p:cNvSpPr>
              <a:spLocks noChangeArrowheads="1"/>
            </p:cNvSpPr>
            <p:nvPr/>
          </p:nvSpPr>
          <p:spPr bwMode="auto">
            <a:xfrm>
              <a:off x="897" y="1820"/>
              <a:ext cx="261" cy="617"/>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8" name="Rectangle 188"/>
            <p:cNvSpPr>
              <a:spLocks noChangeArrowheads="1"/>
            </p:cNvSpPr>
            <p:nvPr/>
          </p:nvSpPr>
          <p:spPr bwMode="auto">
            <a:xfrm>
              <a:off x="1158" y="1820"/>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9" name="Rectangle 189"/>
            <p:cNvSpPr>
              <a:spLocks noChangeArrowheads="1"/>
            </p:cNvSpPr>
            <p:nvPr/>
          </p:nvSpPr>
          <p:spPr bwMode="auto">
            <a:xfrm>
              <a:off x="1418" y="1820"/>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10" name="Rectangle 190"/>
            <p:cNvSpPr>
              <a:spLocks noChangeArrowheads="1"/>
            </p:cNvSpPr>
            <p:nvPr/>
          </p:nvSpPr>
          <p:spPr bwMode="auto">
            <a:xfrm>
              <a:off x="1680" y="1820"/>
              <a:ext cx="260" cy="617"/>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11" name="Rectangle 191"/>
            <p:cNvSpPr>
              <a:spLocks noChangeArrowheads="1"/>
            </p:cNvSpPr>
            <p:nvPr/>
          </p:nvSpPr>
          <p:spPr bwMode="auto">
            <a:xfrm>
              <a:off x="1940" y="1820"/>
              <a:ext cx="260" cy="617"/>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12" name="Rectangle 192"/>
            <p:cNvSpPr>
              <a:spLocks noChangeArrowheads="1"/>
            </p:cNvSpPr>
            <p:nvPr/>
          </p:nvSpPr>
          <p:spPr bwMode="auto">
            <a:xfrm>
              <a:off x="2200" y="1820"/>
              <a:ext cx="261"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13" name="Rectangle 193"/>
            <p:cNvSpPr>
              <a:spLocks noChangeArrowheads="1"/>
            </p:cNvSpPr>
            <p:nvPr/>
          </p:nvSpPr>
          <p:spPr bwMode="auto">
            <a:xfrm>
              <a:off x="2461" y="1820"/>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14" name="Rectangle 194"/>
            <p:cNvSpPr>
              <a:spLocks noChangeArrowheads="1"/>
            </p:cNvSpPr>
            <p:nvPr/>
          </p:nvSpPr>
          <p:spPr bwMode="auto">
            <a:xfrm>
              <a:off x="637" y="1820"/>
              <a:ext cx="2084" cy="617"/>
            </a:xfrm>
            <a:prstGeom prst="rect">
              <a:avLst/>
            </a:prstGeom>
            <a:noFill/>
            <a:ln w="9525">
              <a:solidFill>
                <a:schemeClr val="tx1"/>
              </a:solidFill>
              <a:miter lim="800000"/>
              <a:headEnd/>
              <a:tailEnd/>
            </a:ln>
            <a:effectLst/>
          </p:spPr>
          <p:txBody>
            <a:bodyPr wrap="none" anchor="ctr"/>
            <a:lstStyle/>
            <a:p>
              <a:endParaRPr lang="zh-CN" altLang="en-US"/>
            </a:p>
          </p:txBody>
        </p:sp>
      </p:grpSp>
      <p:grpSp>
        <p:nvGrpSpPr>
          <p:cNvPr id="15" name="Group 264"/>
          <p:cNvGrpSpPr>
            <a:grpSpLocks/>
          </p:cNvGrpSpPr>
          <p:nvPr/>
        </p:nvGrpSpPr>
        <p:grpSpPr bwMode="auto">
          <a:xfrm>
            <a:off x="1011238" y="4004469"/>
            <a:ext cx="3308350" cy="977900"/>
            <a:chOff x="637" y="2613"/>
            <a:chExt cx="2084" cy="616"/>
          </a:xfrm>
        </p:grpSpPr>
        <p:sp>
          <p:nvSpPr>
            <p:cNvPr id="16" name="Rectangle 204"/>
            <p:cNvSpPr>
              <a:spLocks noChangeArrowheads="1"/>
            </p:cNvSpPr>
            <p:nvPr/>
          </p:nvSpPr>
          <p:spPr bwMode="auto">
            <a:xfrm>
              <a:off x="637" y="2613"/>
              <a:ext cx="260" cy="616"/>
            </a:xfrm>
            <a:prstGeom prst="rect">
              <a:avLst/>
            </a:prstGeom>
            <a:solidFill>
              <a:srgbClr val="00FF00"/>
            </a:solidFill>
            <a:ln w="9525">
              <a:solidFill>
                <a:srgbClr val="66FF66"/>
              </a:solidFill>
              <a:miter lim="800000"/>
              <a:headEnd/>
              <a:tailEnd/>
            </a:ln>
            <a:effectLst/>
          </p:spPr>
          <p:txBody>
            <a:bodyPr wrap="none" anchor="ctr"/>
            <a:lstStyle/>
            <a:p>
              <a:endParaRPr lang="zh-CN" altLang="en-US"/>
            </a:p>
          </p:txBody>
        </p:sp>
        <p:sp>
          <p:nvSpPr>
            <p:cNvPr id="17" name="Rectangle 205"/>
            <p:cNvSpPr>
              <a:spLocks noChangeArrowheads="1"/>
            </p:cNvSpPr>
            <p:nvPr/>
          </p:nvSpPr>
          <p:spPr bwMode="auto">
            <a:xfrm>
              <a:off x="897" y="2613"/>
              <a:ext cx="261" cy="616"/>
            </a:xfrm>
            <a:prstGeom prst="rect">
              <a:avLst/>
            </a:prstGeom>
            <a:solidFill>
              <a:srgbClr val="00FF00"/>
            </a:solidFill>
            <a:ln w="9525">
              <a:solidFill>
                <a:srgbClr val="66FF66"/>
              </a:solidFill>
              <a:miter lim="800000"/>
              <a:headEnd/>
              <a:tailEnd/>
            </a:ln>
            <a:effectLst/>
          </p:spPr>
          <p:txBody>
            <a:bodyPr wrap="none" anchor="ctr"/>
            <a:lstStyle/>
            <a:p>
              <a:endParaRPr lang="zh-CN" altLang="en-US"/>
            </a:p>
          </p:txBody>
        </p:sp>
        <p:sp>
          <p:nvSpPr>
            <p:cNvPr id="18" name="Rectangle 206"/>
            <p:cNvSpPr>
              <a:spLocks noChangeArrowheads="1"/>
            </p:cNvSpPr>
            <p:nvPr/>
          </p:nvSpPr>
          <p:spPr bwMode="auto">
            <a:xfrm>
              <a:off x="1158" y="2613"/>
              <a:ext cx="260" cy="616"/>
            </a:xfrm>
            <a:prstGeom prst="rect">
              <a:avLst/>
            </a:prstGeom>
            <a:solidFill>
              <a:srgbClr val="00FF00"/>
            </a:solidFill>
            <a:ln w="9525">
              <a:solidFill>
                <a:srgbClr val="66FF66"/>
              </a:solidFill>
              <a:miter lim="800000"/>
              <a:headEnd/>
              <a:tailEnd/>
            </a:ln>
            <a:effectLst/>
          </p:spPr>
          <p:txBody>
            <a:bodyPr wrap="none" anchor="ctr"/>
            <a:lstStyle/>
            <a:p>
              <a:endParaRPr lang="zh-CN" altLang="en-US"/>
            </a:p>
          </p:txBody>
        </p:sp>
        <p:sp>
          <p:nvSpPr>
            <p:cNvPr id="19" name="Rectangle 207"/>
            <p:cNvSpPr>
              <a:spLocks noChangeArrowheads="1"/>
            </p:cNvSpPr>
            <p:nvPr/>
          </p:nvSpPr>
          <p:spPr bwMode="auto">
            <a:xfrm>
              <a:off x="1418" y="2613"/>
              <a:ext cx="260" cy="616"/>
            </a:xfrm>
            <a:prstGeom prst="rect">
              <a:avLst/>
            </a:prstGeom>
            <a:solidFill>
              <a:srgbClr val="00FF00"/>
            </a:solidFill>
            <a:ln w="9525">
              <a:solidFill>
                <a:srgbClr val="66FF66"/>
              </a:solidFill>
              <a:miter lim="800000"/>
              <a:headEnd/>
              <a:tailEnd/>
            </a:ln>
            <a:effectLst/>
          </p:spPr>
          <p:txBody>
            <a:bodyPr wrap="none" anchor="ctr"/>
            <a:lstStyle/>
            <a:p>
              <a:endParaRPr lang="zh-CN" altLang="en-US"/>
            </a:p>
          </p:txBody>
        </p:sp>
        <p:sp>
          <p:nvSpPr>
            <p:cNvPr id="20" name="Rectangle 208"/>
            <p:cNvSpPr>
              <a:spLocks noChangeArrowheads="1"/>
            </p:cNvSpPr>
            <p:nvPr/>
          </p:nvSpPr>
          <p:spPr bwMode="auto">
            <a:xfrm>
              <a:off x="1680" y="2613"/>
              <a:ext cx="260" cy="616"/>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21" name="Rectangle 209"/>
            <p:cNvSpPr>
              <a:spLocks noChangeArrowheads="1"/>
            </p:cNvSpPr>
            <p:nvPr/>
          </p:nvSpPr>
          <p:spPr bwMode="auto">
            <a:xfrm>
              <a:off x="1940" y="2613"/>
              <a:ext cx="260" cy="616"/>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22" name="Rectangle 210"/>
            <p:cNvSpPr>
              <a:spLocks noChangeArrowheads="1"/>
            </p:cNvSpPr>
            <p:nvPr/>
          </p:nvSpPr>
          <p:spPr bwMode="auto">
            <a:xfrm>
              <a:off x="2200" y="2613"/>
              <a:ext cx="261" cy="616"/>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23" name="Rectangle 211"/>
            <p:cNvSpPr>
              <a:spLocks noChangeArrowheads="1"/>
            </p:cNvSpPr>
            <p:nvPr/>
          </p:nvSpPr>
          <p:spPr bwMode="auto">
            <a:xfrm>
              <a:off x="2461" y="2613"/>
              <a:ext cx="260" cy="616"/>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24" name="Rectangle 212"/>
            <p:cNvSpPr>
              <a:spLocks noChangeArrowheads="1"/>
            </p:cNvSpPr>
            <p:nvPr/>
          </p:nvSpPr>
          <p:spPr bwMode="auto">
            <a:xfrm>
              <a:off x="637" y="2613"/>
              <a:ext cx="2084" cy="616"/>
            </a:xfrm>
            <a:prstGeom prst="rect">
              <a:avLst/>
            </a:prstGeom>
            <a:noFill/>
            <a:ln w="9525">
              <a:solidFill>
                <a:schemeClr val="tx1"/>
              </a:solidFill>
              <a:miter lim="800000"/>
              <a:headEnd/>
              <a:tailEnd/>
            </a:ln>
            <a:effectLst/>
          </p:spPr>
          <p:txBody>
            <a:bodyPr wrap="none" anchor="ctr"/>
            <a:lstStyle/>
            <a:p>
              <a:endParaRPr lang="zh-CN" altLang="en-US"/>
            </a:p>
          </p:txBody>
        </p:sp>
      </p:grpSp>
      <p:grpSp>
        <p:nvGrpSpPr>
          <p:cNvPr id="25" name="Group 265"/>
          <p:cNvGrpSpPr>
            <a:grpSpLocks/>
          </p:cNvGrpSpPr>
          <p:nvPr/>
        </p:nvGrpSpPr>
        <p:grpSpPr bwMode="auto">
          <a:xfrm>
            <a:off x="1011238" y="5264944"/>
            <a:ext cx="3308350" cy="979487"/>
            <a:chOff x="637" y="3407"/>
            <a:chExt cx="2084" cy="617"/>
          </a:xfrm>
        </p:grpSpPr>
        <p:sp>
          <p:nvSpPr>
            <p:cNvPr id="26" name="Rectangle 222"/>
            <p:cNvSpPr>
              <a:spLocks noChangeArrowheads="1"/>
            </p:cNvSpPr>
            <p:nvPr/>
          </p:nvSpPr>
          <p:spPr bwMode="auto">
            <a:xfrm>
              <a:off x="637" y="3407"/>
              <a:ext cx="260" cy="617"/>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27" name="Rectangle 223"/>
            <p:cNvSpPr>
              <a:spLocks noChangeArrowheads="1"/>
            </p:cNvSpPr>
            <p:nvPr/>
          </p:nvSpPr>
          <p:spPr bwMode="auto">
            <a:xfrm>
              <a:off x="897" y="3407"/>
              <a:ext cx="261"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28" name="Rectangle 224"/>
            <p:cNvSpPr>
              <a:spLocks noChangeArrowheads="1"/>
            </p:cNvSpPr>
            <p:nvPr/>
          </p:nvSpPr>
          <p:spPr bwMode="auto">
            <a:xfrm>
              <a:off x="1158" y="3407"/>
              <a:ext cx="260" cy="617"/>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29" name="Rectangle 225"/>
            <p:cNvSpPr>
              <a:spLocks noChangeArrowheads="1"/>
            </p:cNvSpPr>
            <p:nvPr/>
          </p:nvSpPr>
          <p:spPr bwMode="auto">
            <a:xfrm>
              <a:off x="1418" y="3407"/>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30" name="Rectangle 226"/>
            <p:cNvSpPr>
              <a:spLocks noChangeArrowheads="1"/>
            </p:cNvSpPr>
            <p:nvPr/>
          </p:nvSpPr>
          <p:spPr bwMode="auto">
            <a:xfrm>
              <a:off x="1680" y="3407"/>
              <a:ext cx="260" cy="617"/>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31" name="Rectangle 227"/>
            <p:cNvSpPr>
              <a:spLocks noChangeArrowheads="1"/>
            </p:cNvSpPr>
            <p:nvPr/>
          </p:nvSpPr>
          <p:spPr bwMode="auto">
            <a:xfrm>
              <a:off x="1940" y="3407"/>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32" name="Rectangle 228"/>
            <p:cNvSpPr>
              <a:spLocks noChangeArrowheads="1"/>
            </p:cNvSpPr>
            <p:nvPr/>
          </p:nvSpPr>
          <p:spPr bwMode="auto">
            <a:xfrm>
              <a:off x="2200" y="3407"/>
              <a:ext cx="261" cy="617"/>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33" name="Rectangle 229"/>
            <p:cNvSpPr>
              <a:spLocks noChangeArrowheads="1"/>
            </p:cNvSpPr>
            <p:nvPr/>
          </p:nvSpPr>
          <p:spPr bwMode="auto">
            <a:xfrm>
              <a:off x="2461" y="3407"/>
              <a:ext cx="260" cy="617"/>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34" name="Rectangle 230"/>
            <p:cNvSpPr>
              <a:spLocks noChangeArrowheads="1"/>
            </p:cNvSpPr>
            <p:nvPr/>
          </p:nvSpPr>
          <p:spPr bwMode="auto">
            <a:xfrm>
              <a:off x="637" y="3407"/>
              <a:ext cx="2084" cy="617"/>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35" name="Text Box 250"/>
          <p:cNvSpPr txBox="1">
            <a:spLocks noChangeArrowheads="1"/>
          </p:cNvSpPr>
          <p:nvPr/>
        </p:nvSpPr>
        <p:spPr bwMode="auto">
          <a:xfrm>
            <a:off x="431800" y="2420144"/>
            <a:ext cx="458788" cy="323850"/>
          </a:xfrm>
          <a:prstGeom prst="rect">
            <a:avLst/>
          </a:prstGeom>
          <a:noFill/>
          <a:ln w="9525">
            <a:noFill/>
            <a:miter lim="800000"/>
            <a:headEnd/>
            <a:tailEnd/>
          </a:ln>
          <a:effectLst/>
        </p:spPr>
        <p:txBody>
          <a:bodyPr vert="eaVert">
            <a:spAutoFit/>
          </a:bodyPr>
          <a:lstStyle/>
          <a:p>
            <a:pPr>
              <a:spcBef>
                <a:spcPct val="50000"/>
              </a:spcBef>
            </a:pPr>
            <a:r>
              <a:rPr lang="zh-CN" altLang="en-US"/>
              <a:t>＝</a:t>
            </a:r>
          </a:p>
        </p:txBody>
      </p:sp>
      <p:grpSp>
        <p:nvGrpSpPr>
          <p:cNvPr id="36" name="Group 261"/>
          <p:cNvGrpSpPr>
            <a:grpSpLocks/>
          </p:cNvGrpSpPr>
          <p:nvPr/>
        </p:nvGrpSpPr>
        <p:grpSpPr bwMode="auto">
          <a:xfrm>
            <a:off x="431800" y="1124744"/>
            <a:ext cx="3995738" cy="1366837"/>
            <a:chOff x="272" y="799"/>
            <a:chExt cx="2517" cy="861"/>
          </a:xfrm>
        </p:grpSpPr>
        <p:sp>
          <p:nvSpPr>
            <p:cNvPr id="37" name="Text Box 172"/>
            <p:cNvSpPr txBox="1">
              <a:spLocks noChangeArrowheads="1"/>
            </p:cNvSpPr>
            <p:nvPr/>
          </p:nvSpPr>
          <p:spPr bwMode="auto">
            <a:xfrm>
              <a:off x="680" y="799"/>
              <a:ext cx="2109" cy="212"/>
            </a:xfrm>
            <a:prstGeom prst="rect">
              <a:avLst/>
            </a:prstGeom>
            <a:noFill/>
            <a:ln w="9525">
              <a:noFill/>
              <a:miter lim="800000"/>
              <a:headEnd/>
              <a:tailEnd/>
            </a:ln>
            <a:effectLst/>
          </p:spPr>
          <p:txBody>
            <a:bodyPr wrap="square">
              <a:spAutoFit/>
            </a:bodyPr>
            <a:lstStyle/>
            <a:p>
              <a:pPr>
                <a:spcBef>
                  <a:spcPct val="50000"/>
                </a:spcBef>
              </a:pPr>
              <a:r>
                <a:rPr lang="zh-CN" altLang="en-US" sz="1600" dirty="0"/>
                <a:t>白　黄　青　绿　紫　红　兰　黑</a:t>
              </a:r>
            </a:p>
          </p:txBody>
        </p:sp>
        <p:grpSp>
          <p:nvGrpSpPr>
            <p:cNvPr id="38" name="Group 162"/>
            <p:cNvGrpSpPr>
              <a:grpSpLocks/>
            </p:cNvGrpSpPr>
            <p:nvPr/>
          </p:nvGrpSpPr>
          <p:grpSpPr bwMode="auto">
            <a:xfrm>
              <a:off x="631" y="1034"/>
              <a:ext cx="2082" cy="604"/>
              <a:chOff x="3379" y="278"/>
              <a:chExt cx="1089" cy="748"/>
            </a:xfrm>
          </p:grpSpPr>
          <p:sp>
            <p:nvSpPr>
              <p:cNvPr id="48" name="Rectangle 163"/>
              <p:cNvSpPr>
                <a:spLocks noChangeArrowheads="1"/>
              </p:cNvSpPr>
              <p:nvPr/>
            </p:nvSpPr>
            <p:spPr bwMode="auto">
              <a:xfrm>
                <a:off x="3379" y="278"/>
                <a:ext cx="136" cy="748"/>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
            <p:nvSpPr>
              <p:cNvPr id="49" name="Rectangle 164"/>
              <p:cNvSpPr>
                <a:spLocks noChangeArrowheads="1"/>
              </p:cNvSpPr>
              <p:nvPr/>
            </p:nvSpPr>
            <p:spPr bwMode="auto">
              <a:xfrm>
                <a:off x="3515" y="278"/>
                <a:ext cx="136" cy="748"/>
              </a:xfrm>
              <a:prstGeom prst="rect">
                <a:avLst/>
              </a:prstGeom>
              <a:solidFill>
                <a:srgbClr val="F0F8A6"/>
              </a:solidFill>
              <a:ln w="9525">
                <a:solidFill>
                  <a:srgbClr val="F0F8A6"/>
                </a:solidFill>
                <a:miter lim="800000"/>
                <a:headEnd/>
                <a:tailEnd/>
              </a:ln>
              <a:effectLst/>
            </p:spPr>
            <p:txBody>
              <a:bodyPr wrap="none" anchor="ctr"/>
              <a:lstStyle/>
              <a:p>
                <a:endParaRPr lang="zh-CN" altLang="en-US"/>
              </a:p>
            </p:txBody>
          </p:sp>
          <p:sp>
            <p:nvSpPr>
              <p:cNvPr id="50" name="Rectangle 165"/>
              <p:cNvSpPr>
                <a:spLocks noChangeArrowheads="1"/>
              </p:cNvSpPr>
              <p:nvPr/>
            </p:nvSpPr>
            <p:spPr bwMode="auto">
              <a:xfrm>
                <a:off x="3651" y="278"/>
                <a:ext cx="136" cy="748"/>
              </a:xfrm>
              <a:prstGeom prst="rect">
                <a:avLst/>
              </a:prstGeom>
              <a:solidFill>
                <a:srgbClr val="00FFFF"/>
              </a:solidFill>
              <a:ln w="9525">
                <a:solidFill>
                  <a:schemeClr val="accent1"/>
                </a:solidFill>
                <a:miter lim="800000"/>
                <a:headEnd/>
                <a:tailEnd/>
              </a:ln>
              <a:effectLst/>
            </p:spPr>
            <p:txBody>
              <a:bodyPr wrap="none" anchor="ctr"/>
              <a:lstStyle/>
              <a:p>
                <a:endParaRPr lang="zh-CN" altLang="en-US"/>
              </a:p>
            </p:txBody>
          </p:sp>
          <p:sp>
            <p:nvSpPr>
              <p:cNvPr id="51" name="Rectangle 166"/>
              <p:cNvSpPr>
                <a:spLocks noChangeArrowheads="1"/>
              </p:cNvSpPr>
              <p:nvPr/>
            </p:nvSpPr>
            <p:spPr bwMode="auto">
              <a:xfrm>
                <a:off x="3787" y="278"/>
                <a:ext cx="136" cy="748"/>
              </a:xfrm>
              <a:prstGeom prst="rect">
                <a:avLst/>
              </a:prstGeom>
              <a:solidFill>
                <a:srgbClr val="00FF00"/>
              </a:solidFill>
              <a:ln w="9525">
                <a:solidFill>
                  <a:srgbClr val="00FF00"/>
                </a:solidFill>
                <a:miter lim="800000"/>
                <a:headEnd/>
                <a:tailEnd/>
              </a:ln>
              <a:effectLst/>
            </p:spPr>
            <p:txBody>
              <a:bodyPr wrap="none" anchor="ctr"/>
              <a:lstStyle/>
              <a:p>
                <a:endParaRPr lang="zh-CN" altLang="en-US"/>
              </a:p>
            </p:txBody>
          </p:sp>
          <p:sp>
            <p:nvSpPr>
              <p:cNvPr id="52" name="Rectangle 167"/>
              <p:cNvSpPr>
                <a:spLocks noChangeArrowheads="1"/>
              </p:cNvSpPr>
              <p:nvPr/>
            </p:nvSpPr>
            <p:spPr bwMode="auto">
              <a:xfrm>
                <a:off x="3924" y="278"/>
                <a:ext cx="136" cy="748"/>
              </a:xfrm>
              <a:prstGeom prst="rect">
                <a:avLst/>
              </a:prstGeom>
              <a:solidFill>
                <a:srgbClr val="FAA4DF"/>
              </a:solidFill>
              <a:ln w="9525">
                <a:solidFill>
                  <a:srgbClr val="FAA4DF"/>
                </a:solidFill>
                <a:miter lim="800000"/>
                <a:headEnd/>
                <a:tailEnd/>
              </a:ln>
              <a:effectLst/>
            </p:spPr>
            <p:txBody>
              <a:bodyPr wrap="none" anchor="ctr"/>
              <a:lstStyle/>
              <a:p>
                <a:endParaRPr lang="zh-CN" altLang="en-US"/>
              </a:p>
            </p:txBody>
          </p:sp>
          <p:sp>
            <p:nvSpPr>
              <p:cNvPr id="53" name="Rectangle 168"/>
              <p:cNvSpPr>
                <a:spLocks noChangeArrowheads="1"/>
              </p:cNvSpPr>
              <p:nvPr/>
            </p:nvSpPr>
            <p:spPr bwMode="auto">
              <a:xfrm>
                <a:off x="4060" y="278"/>
                <a:ext cx="136" cy="748"/>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54" name="Rectangle 169"/>
              <p:cNvSpPr>
                <a:spLocks noChangeArrowheads="1"/>
              </p:cNvSpPr>
              <p:nvPr/>
            </p:nvSpPr>
            <p:spPr bwMode="auto">
              <a:xfrm>
                <a:off x="4196" y="278"/>
                <a:ext cx="136" cy="748"/>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55" name="Rectangle 170"/>
              <p:cNvSpPr>
                <a:spLocks noChangeArrowheads="1"/>
              </p:cNvSpPr>
              <p:nvPr/>
            </p:nvSpPr>
            <p:spPr bwMode="auto">
              <a:xfrm>
                <a:off x="4332" y="278"/>
                <a:ext cx="136" cy="748"/>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56" name="Rectangle 171"/>
              <p:cNvSpPr>
                <a:spLocks noChangeArrowheads="1"/>
              </p:cNvSpPr>
              <p:nvPr/>
            </p:nvSpPr>
            <p:spPr bwMode="auto">
              <a:xfrm>
                <a:off x="3379" y="278"/>
                <a:ext cx="1089" cy="748"/>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39" name="Text Box 241"/>
            <p:cNvSpPr txBox="1">
              <a:spLocks noChangeArrowheads="1"/>
            </p:cNvSpPr>
            <p:nvPr/>
          </p:nvSpPr>
          <p:spPr bwMode="auto">
            <a:xfrm>
              <a:off x="615" y="1048"/>
              <a:ext cx="270" cy="612"/>
            </a:xfrm>
            <a:prstGeom prst="rect">
              <a:avLst/>
            </a:prstGeom>
            <a:noFill/>
            <a:ln w="9525">
              <a:noFill/>
              <a:miter lim="800000"/>
              <a:headEnd/>
              <a:tailEnd/>
            </a:ln>
            <a:effectLst/>
          </p:spPr>
          <p:txBody>
            <a:bodyPr vert="eaVert">
              <a:spAutoFit/>
            </a:bodyPr>
            <a:lstStyle/>
            <a:p>
              <a:pPr>
                <a:spcBef>
                  <a:spcPct val="50000"/>
                </a:spcBef>
              </a:pPr>
              <a:r>
                <a:rPr lang="en-US" altLang="zh-CN" sz="1600"/>
                <a:t>R</a:t>
              </a:r>
              <a:r>
                <a:rPr lang="zh-CN" altLang="en-US" sz="1600"/>
                <a:t>＋</a:t>
              </a:r>
              <a:r>
                <a:rPr lang="en-US" altLang="zh-CN" sz="1600"/>
                <a:t>G</a:t>
              </a:r>
              <a:r>
                <a:rPr lang="zh-CN" altLang="en-US" sz="1600"/>
                <a:t>＋</a:t>
              </a:r>
              <a:r>
                <a:rPr lang="en-US" altLang="zh-CN" sz="1600"/>
                <a:t>B</a:t>
              </a:r>
            </a:p>
          </p:txBody>
        </p:sp>
        <p:sp>
          <p:nvSpPr>
            <p:cNvPr id="40" name="Text Box 242"/>
            <p:cNvSpPr txBox="1">
              <a:spLocks noChangeArrowheads="1"/>
            </p:cNvSpPr>
            <p:nvPr/>
          </p:nvSpPr>
          <p:spPr bwMode="auto">
            <a:xfrm>
              <a:off x="864" y="1048"/>
              <a:ext cx="270" cy="431"/>
            </a:xfrm>
            <a:prstGeom prst="rect">
              <a:avLst/>
            </a:prstGeom>
            <a:noFill/>
            <a:ln w="9525">
              <a:noFill/>
              <a:miter lim="800000"/>
              <a:headEnd/>
              <a:tailEnd/>
            </a:ln>
            <a:effectLst/>
          </p:spPr>
          <p:txBody>
            <a:bodyPr vert="eaVert">
              <a:spAutoFit/>
            </a:bodyPr>
            <a:lstStyle/>
            <a:p>
              <a:pPr>
                <a:spcBef>
                  <a:spcPct val="50000"/>
                </a:spcBef>
              </a:pPr>
              <a:r>
                <a:rPr lang="en-US" altLang="zh-CN" sz="1600"/>
                <a:t>R</a:t>
              </a:r>
              <a:r>
                <a:rPr lang="zh-CN" altLang="en-US" sz="1600"/>
                <a:t>＋</a:t>
              </a:r>
              <a:r>
                <a:rPr lang="en-US" altLang="zh-CN" sz="1600"/>
                <a:t>G</a:t>
              </a:r>
            </a:p>
          </p:txBody>
        </p:sp>
        <p:sp>
          <p:nvSpPr>
            <p:cNvPr id="41" name="Text Box 243"/>
            <p:cNvSpPr txBox="1">
              <a:spLocks noChangeArrowheads="1"/>
            </p:cNvSpPr>
            <p:nvPr/>
          </p:nvSpPr>
          <p:spPr bwMode="auto">
            <a:xfrm>
              <a:off x="1136" y="1048"/>
              <a:ext cx="270" cy="612"/>
            </a:xfrm>
            <a:prstGeom prst="rect">
              <a:avLst/>
            </a:prstGeom>
            <a:noFill/>
            <a:ln w="9525">
              <a:noFill/>
              <a:miter lim="800000"/>
              <a:headEnd/>
              <a:tailEnd/>
            </a:ln>
            <a:effectLst/>
          </p:spPr>
          <p:txBody>
            <a:bodyPr vert="eaVert">
              <a:spAutoFit/>
            </a:bodyPr>
            <a:lstStyle/>
            <a:p>
              <a:pPr>
                <a:spcBef>
                  <a:spcPct val="50000"/>
                </a:spcBef>
              </a:pPr>
              <a:r>
                <a:rPr lang="en-US" altLang="zh-CN" sz="1600" dirty="0"/>
                <a:t>G</a:t>
              </a:r>
              <a:r>
                <a:rPr lang="zh-CN" altLang="en-US" sz="1600" dirty="0"/>
                <a:t>＋</a:t>
              </a:r>
              <a:r>
                <a:rPr lang="en-US" altLang="zh-CN" sz="1600" dirty="0"/>
                <a:t>B</a:t>
              </a:r>
            </a:p>
          </p:txBody>
        </p:sp>
        <p:sp>
          <p:nvSpPr>
            <p:cNvPr id="42" name="Text Box 244"/>
            <p:cNvSpPr txBox="1">
              <a:spLocks noChangeArrowheads="1"/>
            </p:cNvSpPr>
            <p:nvPr/>
          </p:nvSpPr>
          <p:spPr bwMode="auto">
            <a:xfrm>
              <a:off x="1683" y="1048"/>
              <a:ext cx="270" cy="612"/>
            </a:xfrm>
            <a:prstGeom prst="rect">
              <a:avLst/>
            </a:prstGeom>
            <a:noFill/>
            <a:ln w="9525">
              <a:noFill/>
              <a:miter lim="800000"/>
              <a:headEnd/>
              <a:tailEnd/>
            </a:ln>
            <a:effectLst/>
          </p:spPr>
          <p:txBody>
            <a:bodyPr vert="eaVert">
              <a:spAutoFit/>
            </a:bodyPr>
            <a:lstStyle/>
            <a:p>
              <a:pPr>
                <a:spcBef>
                  <a:spcPct val="50000"/>
                </a:spcBef>
              </a:pPr>
              <a:r>
                <a:rPr lang="en-US" altLang="zh-CN" sz="1600"/>
                <a:t>R</a:t>
              </a:r>
              <a:r>
                <a:rPr lang="zh-CN" altLang="en-US" sz="1600"/>
                <a:t>＋</a:t>
              </a:r>
              <a:r>
                <a:rPr lang="en-US" altLang="zh-CN" sz="1600"/>
                <a:t>B</a:t>
              </a:r>
            </a:p>
          </p:txBody>
        </p:sp>
        <p:grpSp>
          <p:nvGrpSpPr>
            <p:cNvPr id="43" name="Group 245"/>
            <p:cNvGrpSpPr>
              <a:grpSpLocks/>
            </p:cNvGrpSpPr>
            <p:nvPr/>
          </p:nvGrpSpPr>
          <p:grpSpPr bwMode="auto">
            <a:xfrm>
              <a:off x="1932" y="1048"/>
              <a:ext cx="540" cy="204"/>
              <a:chOff x="4583" y="867"/>
              <a:chExt cx="540" cy="204"/>
            </a:xfrm>
          </p:grpSpPr>
          <p:sp>
            <p:nvSpPr>
              <p:cNvPr id="46" name="Text Box 246"/>
              <p:cNvSpPr txBox="1">
                <a:spLocks noChangeArrowheads="1"/>
              </p:cNvSpPr>
              <p:nvPr/>
            </p:nvSpPr>
            <p:spPr bwMode="auto">
              <a:xfrm>
                <a:off x="4853" y="867"/>
                <a:ext cx="270" cy="204"/>
              </a:xfrm>
              <a:prstGeom prst="rect">
                <a:avLst/>
              </a:prstGeom>
              <a:noFill/>
              <a:ln w="9525">
                <a:noFill/>
                <a:miter lim="800000"/>
                <a:headEnd/>
                <a:tailEnd/>
              </a:ln>
              <a:effectLst/>
            </p:spPr>
            <p:txBody>
              <a:bodyPr vert="eaVert">
                <a:spAutoFit/>
              </a:bodyPr>
              <a:lstStyle/>
              <a:p>
                <a:pPr>
                  <a:spcBef>
                    <a:spcPct val="50000"/>
                  </a:spcBef>
                </a:pPr>
                <a:r>
                  <a:rPr lang="en-US" altLang="zh-CN" sz="1600"/>
                  <a:t>B</a:t>
                </a:r>
              </a:p>
            </p:txBody>
          </p:sp>
          <p:sp>
            <p:nvSpPr>
              <p:cNvPr id="47" name="Text Box 247"/>
              <p:cNvSpPr txBox="1">
                <a:spLocks noChangeArrowheads="1"/>
              </p:cNvSpPr>
              <p:nvPr/>
            </p:nvSpPr>
            <p:spPr bwMode="auto">
              <a:xfrm>
                <a:off x="4583" y="868"/>
                <a:ext cx="270" cy="203"/>
              </a:xfrm>
              <a:prstGeom prst="rect">
                <a:avLst/>
              </a:prstGeom>
              <a:noFill/>
              <a:ln w="9525">
                <a:noFill/>
                <a:miter lim="800000"/>
                <a:headEnd/>
                <a:tailEnd/>
              </a:ln>
              <a:effectLst/>
            </p:spPr>
            <p:txBody>
              <a:bodyPr vert="eaVert">
                <a:spAutoFit/>
              </a:bodyPr>
              <a:lstStyle/>
              <a:p>
                <a:pPr>
                  <a:spcBef>
                    <a:spcPct val="50000"/>
                  </a:spcBef>
                </a:pPr>
                <a:r>
                  <a:rPr lang="en-US" altLang="zh-CN" sz="1600"/>
                  <a:t>R</a:t>
                </a:r>
              </a:p>
            </p:txBody>
          </p:sp>
        </p:grpSp>
        <p:sp>
          <p:nvSpPr>
            <p:cNvPr id="44" name="Text Box 248"/>
            <p:cNvSpPr txBox="1">
              <a:spLocks noChangeArrowheads="1"/>
            </p:cNvSpPr>
            <p:nvPr/>
          </p:nvSpPr>
          <p:spPr bwMode="auto">
            <a:xfrm>
              <a:off x="1406" y="1048"/>
              <a:ext cx="270" cy="612"/>
            </a:xfrm>
            <a:prstGeom prst="rect">
              <a:avLst/>
            </a:prstGeom>
            <a:noFill/>
            <a:ln w="9525">
              <a:noFill/>
              <a:miter lim="800000"/>
              <a:headEnd/>
              <a:tailEnd/>
            </a:ln>
            <a:effectLst/>
          </p:spPr>
          <p:txBody>
            <a:bodyPr vert="eaVert">
              <a:spAutoFit/>
            </a:bodyPr>
            <a:lstStyle/>
            <a:p>
              <a:pPr>
                <a:spcBef>
                  <a:spcPct val="50000"/>
                </a:spcBef>
              </a:pPr>
              <a:r>
                <a:rPr lang="en-US" altLang="zh-CN" sz="1600"/>
                <a:t>G</a:t>
              </a:r>
            </a:p>
          </p:txBody>
        </p:sp>
        <p:sp>
          <p:nvSpPr>
            <p:cNvPr id="45" name="Text Box 253"/>
            <p:cNvSpPr txBox="1">
              <a:spLocks noChangeArrowheads="1"/>
            </p:cNvSpPr>
            <p:nvPr/>
          </p:nvSpPr>
          <p:spPr bwMode="auto">
            <a:xfrm>
              <a:off x="272" y="1159"/>
              <a:ext cx="408" cy="366"/>
            </a:xfrm>
            <a:prstGeom prst="rect">
              <a:avLst/>
            </a:prstGeom>
            <a:noFill/>
            <a:ln w="9525">
              <a:noFill/>
              <a:miter lim="800000"/>
              <a:headEnd/>
              <a:tailEnd/>
            </a:ln>
            <a:effectLst/>
          </p:spPr>
          <p:txBody>
            <a:bodyPr>
              <a:spAutoFit/>
            </a:bodyPr>
            <a:lstStyle/>
            <a:p>
              <a:pPr>
                <a:spcBef>
                  <a:spcPct val="50000"/>
                </a:spcBef>
              </a:pPr>
              <a:r>
                <a:rPr lang="zh-CN" altLang="en-US" sz="1600"/>
                <a:t>彩条图像</a:t>
              </a:r>
            </a:p>
          </p:txBody>
        </p:sp>
      </p:grpSp>
      <p:grpSp>
        <p:nvGrpSpPr>
          <p:cNvPr id="57" name="Group 262"/>
          <p:cNvGrpSpPr>
            <a:grpSpLocks/>
          </p:cNvGrpSpPr>
          <p:nvPr/>
        </p:nvGrpSpPr>
        <p:grpSpPr bwMode="auto">
          <a:xfrm>
            <a:off x="179388" y="2961481"/>
            <a:ext cx="865187" cy="3100388"/>
            <a:chOff x="113" y="1956"/>
            <a:chExt cx="545" cy="1953"/>
          </a:xfrm>
        </p:grpSpPr>
        <p:sp>
          <p:nvSpPr>
            <p:cNvPr id="58" name="Text Box 251"/>
            <p:cNvSpPr txBox="1">
              <a:spLocks noChangeArrowheads="1"/>
            </p:cNvSpPr>
            <p:nvPr/>
          </p:nvSpPr>
          <p:spPr bwMode="auto">
            <a:xfrm>
              <a:off x="249" y="2409"/>
              <a:ext cx="318" cy="231"/>
            </a:xfrm>
            <a:prstGeom prst="rect">
              <a:avLst/>
            </a:prstGeom>
            <a:noFill/>
            <a:ln w="9525">
              <a:noFill/>
              <a:miter lim="800000"/>
              <a:headEnd/>
              <a:tailEnd/>
            </a:ln>
            <a:effectLst/>
          </p:spPr>
          <p:txBody>
            <a:bodyPr>
              <a:spAutoFit/>
            </a:bodyPr>
            <a:lstStyle/>
            <a:p>
              <a:pPr>
                <a:spcBef>
                  <a:spcPct val="50000"/>
                </a:spcBef>
              </a:pPr>
              <a:r>
                <a:rPr lang="zh-CN" altLang="en-US"/>
                <a:t>＋</a:t>
              </a:r>
            </a:p>
          </p:txBody>
        </p:sp>
        <p:sp>
          <p:nvSpPr>
            <p:cNvPr id="59" name="Text Box 252"/>
            <p:cNvSpPr txBox="1">
              <a:spLocks noChangeArrowheads="1"/>
            </p:cNvSpPr>
            <p:nvPr/>
          </p:nvSpPr>
          <p:spPr bwMode="auto">
            <a:xfrm>
              <a:off x="249" y="3203"/>
              <a:ext cx="318" cy="231"/>
            </a:xfrm>
            <a:prstGeom prst="rect">
              <a:avLst/>
            </a:prstGeom>
            <a:noFill/>
            <a:ln w="9525">
              <a:noFill/>
              <a:miter lim="800000"/>
              <a:headEnd/>
              <a:tailEnd/>
            </a:ln>
            <a:effectLst/>
          </p:spPr>
          <p:txBody>
            <a:bodyPr>
              <a:spAutoFit/>
            </a:bodyPr>
            <a:lstStyle/>
            <a:p>
              <a:pPr>
                <a:spcBef>
                  <a:spcPct val="50000"/>
                </a:spcBef>
              </a:pPr>
              <a:r>
                <a:rPr lang="zh-CN" altLang="en-US"/>
                <a:t>＋</a:t>
              </a:r>
            </a:p>
          </p:txBody>
        </p:sp>
        <p:sp>
          <p:nvSpPr>
            <p:cNvPr id="60" name="Text Box 256"/>
            <p:cNvSpPr txBox="1">
              <a:spLocks noChangeArrowheads="1"/>
            </p:cNvSpPr>
            <p:nvPr/>
          </p:nvSpPr>
          <p:spPr bwMode="auto">
            <a:xfrm>
              <a:off x="136" y="3543"/>
              <a:ext cx="522" cy="366"/>
            </a:xfrm>
            <a:prstGeom prst="rect">
              <a:avLst/>
            </a:prstGeom>
            <a:noFill/>
            <a:ln w="9525">
              <a:noFill/>
              <a:miter lim="800000"/>
              <a:headEnd/>
              <a:tailEnd/>
            </a:ln>
            <a:effectLst/>
          </p:spPr>
          <p:txBody>
            <a:bodyPr>
              <a:spAutoFit/>
            </a:bodyPr>
            <a:lstStyle/>
            <a:p>
              <a:pPr algn="ctr">
                <a:spcBef>
                  <a:spcPct val="50000"/>
                </a:spcBef>
              </a:pPr>
              <a:r>
                <a:rPr lang="zh-CN" altLang="en-US" sz="1600"/>
                <a:t>兰基色图像</a:t>
              </a:r>
            </a:p>
          </p:txBody>
        </p:sp>
        <p:sp>
          <p:nvSpPr>
            <p:cNvPr id="61" name="Text Box 257"/>
            <p:cNvSpPr txBox="1">
              <a:spLocks noChangeArrowheads="1"/>
            </p:cNvSpPr>
            <p:nvPr/>
          </p:nvSpPr>
          <p:spPr bwMode="auto">
            <a:xfrm>
              <a:off x="136" y="2772"/>
              <a:ext cx="522" cy="366"/>
            </a:xfrm>
            <a:prstGeom prst="rect">
              <a:avLst/>
            </a:prstGeom>
            <a:noFill/>
            <a:ln w="9525">
              <a:noFill/>
              <a:miter lim="800000"/>
              <a:headEnd/>
              <a:tailEnd/>
            </a:ln>
            <a:effectLst/>
          </p:spPr>
          <p:txBody>
            <a:bodyPr>
              <a:spAutoFit/>
            </a:bodyPr>
            <a:lstStyle/>
            <a:p>
              <a:pPr algn="ctr">
                <a:spcBef>
                  <a:spcPct val="50000"/>
                </a:spcBef>
              </a:pPr>
              <a:r>
                <a:rPr lang="zh-CN" altLang="en-US" sz="1600"/>
                <a:t>绿基色图像</a:t>
              </a:r>
            </a:p>
          </p:txBody>
        </p:sp>
        <p:sp>
          <p:nvSpPr>
            <p:cNvPr id="62" name="Text Box 258"/>
            <p:cNvSpPr txBox="1">
              <a:spLocks noChangeArrowheads="1"/>
            </p:cNvSpPr>
            <p:nvPr/>
          </p:nvSpPr>
          <p:spPr bwMode="auto">
            <a:xfrm>
              <a:off x="113" y="1956"/>
              <a:ext cx="522" cy="366"/>
            </a:xfrm>
            <a:prstGeom prst="rect">
              <a:avLst/>
            </a:prstGeom>
            <a:noFill/>
            <a:ln w="9525">
              <a:noFill/>
              <a:miter lim="800000"/>
              <a:headEnd/>
              <a:tailEnd/>
            </a:ln>
            <a:effectLst/>
          </p:spPr>
          <p:txBody>
            <a:bodyPr>
              <a:spAutoFit/>
            </a:bodyPr>
            <a:lstStyle/>
            <a:p>
              <a:pPr algn="ctr">
                <a:spcBef>
                  <a:spcPct val="50000"/>
                </a:spcBef>
              </a:pPr>
              <a:r>
                <a:rPr lang="zh-CN" altLang="en-US" sz="1600"/>
                <a:t>红基色图像</a:t>
              </a:r>
            </a:p>
          </p:txBody>
        </p:sp>
      </p:grpSp>
      <p:grpSp>
        <p:nvGrpSpPr>
          <p:cNvPr id="63" name="Group 266"/>
          <p:cNvGrpSpPr>
            <a:grpSpLocks/>
          </p:cNvGrpSpPr>
          <p:nvPr/>
        </p:nvGrpSpPr>
        <p:grpSpPr bwMode="auto">
          <a:xfrm>
            <a:off x="5221411" y="1988840"/>
            <a:ext cx="3490913" cy="733425"/>
            <a:chOff x="3448" y="428"/>
            <a:chExt cx="2199" cy="462"/>
          </a:xfrm>
        </p:grpSpPr>
        <p:grpSp>
          <p:nvGrpSpPr>
            <p:cNvPr id="64" name="Group 4"/>
            <p:cNvGrpSpPr>
              <a:grpSpLocks/>
            </p:cNvGrpSpPr>
            <p:nvPr/>
          </p:nvGrpSpPr>
          <p:grpSpPr bwMode="auto">
            <a:xfrm>
              <a:off x="3438" y="641"/>
              <a:ext cx="2106" cy="249"/>
              <a:chOff x="3379" y="278"/>
              <a:chExt cx="1089" cy="748"/>
            </a:xfrm>
          </p:grpSpPr>
          <p:sp>
            <p:nvSpPr>
              <p:cNvPr id="66" name="Rectangle 5"/>
              <p:cNvSpPr>
                <a:spLocks noChangeArrowheads="1"/>
              </p:cNvSpPr>
              <p:nvPr/>
            </p:nvSpPr>
            <p:spPr bwMode="auto">
              <a:xfrm>
                <a:off x="3379" y="278"/>
                <a:ext cx="136" cy="748"/>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
            <p:nvSpPr>
              <p:cNvPr id="67" name="Rectangle 6"/>
              <p:cNvSpPr>
                <a:spLocks noChangeArrowheads="1"/>
              </p:cNvSpPr>
              <p:nvPr/>
            </p:nvSpPr>
            <p:spPr bwMode="auto">
              <a:xfrm>
                <a:off x="3515" y="278"/>
                <a:ext cx="136" cy="748"/>
              </a:xfrm>
              <a:prstGeom prst="rect">
                <a:avLst/>
              </a:prstGeom>
              <a:solidFill>
                <a:srgbClr val="F0F8A6"/>
              </a:solidFill>
              <a:ln w="9525">
                <a:solidFill>
                  <a:srgbClr val="F0F8A6"/>
                </a:solidFill>
                <a:miter lim="800000"/>
                <a:headEnd/>
                <a:tailEnd/>
              </a:ln>
              <a:effectLst/>
            </p:spPr>
            <p:txBody>
              <a:bodyPr wrap="none" anchor="ctr"/>
              <a:lstStyle/>
              <a:p>
                <a:endParaRPr lang="zh-CN" altLang="en-US"/>
              </a:p>
            </p:txBody>
          </p:sp>
          <p:sp>
            <p:nvSpPr>
              <p:cNvPr id="68" name="Rectangle 7"/>
              <p:cNvSpPr>
                <a:spLocks noChangeArrowheads="1"/>
              </p:cNvSpPr>
              <p:nvPr/>
            </p:nvSpPr>
            <p:spPr bwMode="auto">
              <a:xfrm>
                <a:off x="3651" y="278"/>
                <a:ext cx="136" cy="748"/>
              </a:xfrm>
              <a:prstGeom prst="rect">
                <a:avLst/>
              </a:prstGeom>
              <a:solidFill>
                <a:srgbClr val="00FFFF"/>
              </a:solidFill>
              <a:ln w="9525">
                <a:solidFill>
                  <a:schemeClr val="accent1"/>
                </a:solidFill>
                <a:miter lim="800000"/>
                <a:headEnd/>
                <a:tailEnd/>
              </a:ln>
              <a:effectLst/>
            </p:spPr>
            <p:txBody>
              <a:bodyPr wrap="none" anchor="ctr"/>
              <a:lstStyle/>
              <a:p>
                <a:endParaRPr lang="zh-CN" altLang="en-US"/>
              </a:p>
            </p:txBody>
          </p:sp>
          <p:sp>
            <p:nvSpPr>
              <p:cNvPr id="69" name="Rectangle 8"/>
              <p:cNvSpPr>
                <a:spLocks noChangeArrowheads="1"/>
              </p:cNvSpPr>
              <p:nvPr/>
            </p:nvSpPr>
            <p:spPr bwMode="auto">
              <a:xfrm>
                <a:off x="3787" y="278"/>
                <a:ext cx="136" cy="748"/>
              </a:xfrm>
              <a:prstGeom prst="rect">
                <a:avLst/>
              </a:prstGeom>
              <a:solidFill>
                <a:srgbClr val="00FF00"/>
              </a:solidFill>
              <a:ln w="9525">
                <a:solidFill>
                  <a:srgbClr val="00FF00"/>
                </a:solidFill>
                <a:miter lim="800000"/>
                <a:headEnd/>
                <a:tailEnd/>
              </a:ln>
              <a:effectLst/>
            </p:spPr>
            <p:txBody>
              <a:bodyPr wrap="none" anchor="ctr"/>
              <a:lstStyle/>
              <a:p>
                <a:endParaRPr lang="zh-CN" altLang="en-US"/>
              </a:p>
            </p:txBody>
          </p:sp>
          <p:sp>
            <p:nvSpPr>
              <p:cNvPr id="70" name="Rectangle 9"/>
              <p:cNvSpPr>
                <a:spLocks noChangeArrowheads="1"/>
              </p:cNvSpPr>
              <p:nvPr/>
            </p:nvSpPr>
            <p:spPr bwMode="auto">
              <a:xfrm>
                <a:off x="3924" y="278"/>
                <a:ext cx="136" cy="748"/>
              </a:xfrm>
              <a:prstGeom prst="rect">
                <a:avLst/>
              </a:prstGeom>
              <a:solidFill>
                <a:srgbClr val="FAA4DF"/>
              </a:solidFill>
              <a:ln w="9525">
                <a:solidFill>
                  <a:srgbClr val="FAA4DF"/>
                </a:solidFill>
                <a:miter lim="800000"/>
                <a:headEnd/>
                <a:tailEnd/>
              </a:ln>
              <a:effectLst/>
            </p:spPr>
            <p:txBody>
              <a:bodyPr wrap="none" anchor="ctr"/>
              <a:lstStyle/>
              <a:p>
                <a:endParaRPr lang="zh-CN" altLang="en-US"/>
              </a:p>
            </p:txBody>
          </p:sp>
          <p:sp>
            <p:nvSpPr>
              <p:cNvPr id="71" name="Rectangle 10"/>
              <p:cNvSpPr>
                <a:spLocks noChangeArrowheads="1"/>
              </p:cNvSpPr>
              <p:nvPr/>
            </p:nvSpPr>
            <p:spPr bwMode="auto">
              <a:xfrm>
                <a:off x="4060" y="278"/>
                <a:ext cx="136" cy="748"/>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72" name="Rectangle 11"/>
              <p:cNvSpPr>
                <a:spLocks noChangeArrowheads="1"/>
              </p:cNvSpPr>
              <p:nvPr/>
            </p:nvSpPr>
            <p:spPr bwMode="auto">
              <a:xfrm>
                <a:off x="4196" y="278"/>
                <a:ext cx="136" cy="748"/>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73" name="Rectangle 12"/>
              <p:cNvSpPr>
                <a:spLocks noChangeArrowheads="1"/>
              </p:cNvSpPr>
              <p:nvPr/>
            </p:nvSpPr>
            <p:spPr bwMode="auto">
              <a:xfrm>
                <a:off x="4332" y="278"/>
                <a:ext cx="136" cy="748"/>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74" name="Rectangle 13"/>
              <p:cNvSpPr>
                <a:spLocks noChangeArrowheads="1"/>
              </p:cNvSpPr>
              <p:nvPr/>
            </p:nvSpPr>
            <p:spPr bwMode="auto">
              <a:xfrm>
                <a:off x="3379" y="278"/>
                <a:ext cx="1089" cy="748"/>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65" name="Text Box 14"/>
            <p:cNvSpPr txBox="1">
              <a:spLocks noChangeArrowheads="1"/>
            </p:cNvSpPr>
            <p:nvPr/>
          </p:nvSpPr>
          <p:spPr bwMode="auto">
            <a:xfrm>
              <a:off x="3470" y="428"/>
              <a:ext cx="2177" cy="212"/>
            </a:xfrm>
            <a:prstGeom prst="rect">
              <a:avLst/>
            </a:prstGeom>
            <a:noFill/>
            <a:ln w="9525">
              <a:noFill/>
              <a:miter lim="800000"/>
              <a:headEnd/>
              <a:tailEnd/>
            </a:ln>
            <a:effectLst/>
          </p:spPr>
          <p:txBody>
            <a:bodyPr>
              <a:spAutoFit/>
            </a:bodyPr>
            <a:lstStyle/>
            <a:p>
              <a:pPr>
                <a:spcBef>
                  <a:spcPct val="50000"/>
                </a:spcBef>
              </a:pPr>
              <a:r>
                <a:rPr lang="zh-CN" altLang="en-US" sz="1600"/>
                <a:t>白　黄　青　绿　紫　红　兰　黑</a:t>
              </a:r>
            </a:p>
          </p:txBody>
        </p:sp>
      </p:grpSp>
      <p:grpSp>
        <p:nvGrpSpPr>
          <p:cNvPr id="75" name="Group 267"/>
          <p:cNvGrpSpPr>
            <a:grpSpLocks/>
          </p:cNvGrpSpPr>
          <p:nvPr/>
        </p:nvGrpSpPr>
        <p:grpSpPr bwMode="auto">
          <a:xfrm>
            <a:off x="4789611" y="2793703"/>
            <a:ext cx="3779838" cy="376237"/>
            <a:chOff x="3176" y="935"/>
            <a:chExt cx="2381" cy="237"/>
          </a:xfrm>
        </p:grpSpPr>
        <p:grpSp>
          <p:nvGrpSpPr>
            <p:cNvPr id="76" name="Group 15"/>
            <p:cNvGrpSpPr>
              <a:grpSpLocks/>
            </p:cNvGrpSpPr>
            <p:nvPr/>
          </p:nvGrpSpPr>
          <p:grpSpPr bwMode="auto">
            <a:xfrm>
              <a:off x="3448" y="980"/>
              <a:ext cx="2109" cy="182"/>
              <a:chOff x="3266" y="2137"/>
              <a:chExt cx="2109" cy="182"/>
            </a:xfrm>
          </p:grpSpPr>
          <p:sp>
            <p:nvSpPr>
              <p:cNvPr id="82" name="Line 16"/>
              <p:cNvSpPr>
                <a:spLocks noChangeShapeType="1"/>
              </p:cNvSpPr>
              <p:nvPr/>
            </p:nvSpPr>
            <p:spPr bwMode="auto">
              <a:xfrm>
                <a:off x="3266" y="2137"/>
                <a:ext cx="521" cy="0"/>
              </a:xfrm>
              <a:prstGeom prst="line">
                <a:avLst/>
              </a:prstGeom>
              <a:noFill/>
              <a:ln w="9525">
                <a:solidFill>
                  <a:schemeClr val="tx1"/>
                </a:solidFill>
                <a:round/>
                <a:headEnd/>
                <a:tailEnd/>
              </a:ln>
              <a:effectLst/>
            </p:spPr>
            <p:txBody>
              <a:bodyPr/>
              <a:lstStyle/>
              <a:p>
                <a:endParaRPr lang="zh-CN" altLang="en-US"/>
              </a:p>
            </p:txBody>
          </p:sp>
          <p:sp>
            <p:nvSpPr>
              <p:cNvPr id="83" name="Line 17"/>
              <p:cNvSpPr>
                <a:spLocks noChangeShapeType="1"/>
              </p:cNvSpPr>
              <p:nvPr/>
            </p:nvSpPr>
            <p:spPr bwMode="auto">
              <a:xfrm>
                <a:off x="3787" y="2137"/>
                <a:ext cx="0" cy="182"/>
              </a:xfrm>
              <a:prstGeom prst="line">
                <a:avLst/>
              </a:prstGeom>
              <a:noFill/>
              <a:ln w="9525">
                <a:solidFill>
                  <a:schemeClr val="tx1"/>
                </a:solidFill>
                <a:round/>
                <a:headEnd/>
                <a:tailEnd/>
              </a:ln>
              <a:effectLst/>
            </p:spPr>
            <p:txBody>
              <a:bodyPr/>
              <a:lstStyle/>
              <a:p>
                <a:endParaRPr lang="zh-CN" altLang="en-US"/>
              </a:p>
            </p:txBody>
          </p:sp>
          <p:sp>
            <p:nvSpPr>
              <p:cNvPr id="84" name="Line 18"/>
              <p:cNvSpPr>
                <a:spLocks noChangeShapeType="1"/>
              </p:cNvSpPr>
              <p:nvPr/>
            </p:nvSpPr>
            <p:spPr bwMode="auto">
              <a:xfrm>
                <a:off x="3787" y="2319"/>
                <a:ext cx="522" cy="0"/>
              </a:xfrm>
              <a:prstGeom prst="line">
                <a:avLst/>
              </a:prstGeom>
              <a:noFill/>
              <a:ln w="9525">
                <a:solidFill>
                  <a:schemeClr val="tx1"/>
                </a:solidFill>
                <a:round/>
                <a:headEnd/>
                <a:tailEnd/>
              </a:ln>
              <a:effectLst/>
            </p:spPr>
            <p:txBody>
              <a:bodyPr/>
              <a:lstStyle/>
              <a:p>
                <a:endParaRPr lang="zh-CN" altLang="en-US"/>
              </a:p>
            </p:txBody>
          </p:sp>
          <p:sp>
            <p:nvSpPr>
              <p:cNvPr id="85" name="Line 19"/>
              <p:cNvSpPr>
                <a:spLocks noChangeShapeType="1"/>
              </p:cNvSpPr>
              <p:nvPr/>
            </p:nvSpPr>
            <p:spPr bwMode="auto">
              <a:xfrm flipV="1">
                <a:off x="4309" y="2137"/>
                <a:ext cx="0" cy="182"/>
              </a:xfrm>
              <a:prstGeom prst="line">
                <a:avLst/>
              </a:prstGeom>
              <a:noFill/>
              <a:ln w="9525">
                <a:solidFill>
                  <a:schemeClr val="tx1"/>
                </a:solidFill>
                <a:round/>
                <a:headEnd/>
                <a:tailEnd/>
              </a:ln>
              <a:effectLst/>
            </p:spPr>
            <p:txBody>
              <a:bodyPr/>
              <a:lstStyle/>
              <a:p>
                <a:endParaRPr lang="zh-CN" altLang="en-US"/>
              </a:p>
            </p:txBody>
          </p:sp>
          <p:sp>
            <p:nvSpPr>
              <p:cNvPr id="86" name="Line 20"/>
              <p:cNvSpPr>
                <a:spLocks noChangeShapeType="1"/>
              </p:cNvSpPr>
              <p:nvPr/>
            </p:nvSpPr>
            <p:spPr bwMode="auto">
              <a:xfrm>
                <a:off x="4309" y="2137"/>
                <a:ext cx="544" cy="0"/>
              </a:xfrm>
              <a:prstGeom prst="line">
                <a:avLst/>
              </a:prstGeom>
              <a:noFill/>
              <a:ln w="9525">
                <a:solidFill>
                  <a:schemeClr val="tx1"/>
                </a:solidFill>
                <a:round/>
                <a:headEnd/>
                <a:tailEnd/>
              </a:ln>
              <a:effectLst/>
            </p:spPr>
            <p:txBody>
              <a:bodyPr/>
              <a:lstStyle/>
              <a:p>
                <a:endParaRPr lang="zh-CN" altLang="en-US"/>
              </a:p>
            </p:txBody>
          </p:sp>
          <p:sp>
            <p:nvSpPr>
              <p:cNvPr id="87" name="Line 21"/>
              <p:cNvSpPr>
                <a:spLocks noChangeShapeType="1"/>
              </p:cNvSpPr>
              <p:nvPr/>
            </p:nvSpPr>
            <p:spPr bwMode="auto">
              <a:xfrm>
                <a:off x="4853" y="2137"/>
                <a:ext cx="0" cy="182"/>
              </a:xfrm>
              <a:prstGeom prst="line">
                <a:avLst/>
              </a:prstGeom>
              <a:noFill/>
              <a:ln w="9525">
                <a:solidFill>
                  <a:schemeClr val="tx1"/>
                </a:solidFill>
                <a:round/>
                <a:headEnd/>
                <a:tailEnd/>
              </a:ln>
              <a:effectLst/>
            </p:spPr>
            <p:txBody>
              <a:bodyPr/>
              <a:lstStyle/>
              <a:p>
                <a:endParaRPr lang="zh-CN" altLang="en-US"/>
              </a:p>
            </p:txBody>
          </p:sp>
          <p:sp>
            <p:nvSpPr>
              <p:cNvPr id="88" name="Line 22"/>
              <p:cNvSpPr>
                <a:spLocks noChangeShapeType="1"/>
              </p:cNvSpPr>
              <p:nvPr/>
            </p:nvSpPr>
            <p:spPr bwMode="auto">
              <a:xfrm>
                <a:off x="4853" y="2319"/>
                <a:ext cx="522" cy="0"/>
              </a:xfrm>
              <a:prstGeom prst="line">
                <a:avLst/>
              </a:prstGeom>
              <a:noFill/>
              <a:ln w="9525">
                <a:solidFill>
                  <a:schemeClr val="tx1"/>
                </a:solidFill>
                <a:round/>
                <a:headEnd/>
                <a:tailEnd/>
              </a:ln>
              <a:effectLst/>
            </p:spPr>
            <p:txBody>
              <a:bodyPr/>
              <a:lstStyle/>
              <a:p>
                <a:endParaRPr lang="zh-CN" altLang="en-US"/>
              </a:p>
            </p:txBody>
          </p:sp>
          <p:sp>
            <p:nvSpPr>
              <p:cNvPr id="89" name="Line 23"/>
              <p:cNvSpPr>
                <a:spLocks noChangeShapeType="1"/>
              </p:cNvSpPr>
              <p:nvPr/>
            </p:nvSpPr>
            <p:spPr bwMode="auto">
              <a:xfrm flipV="1">
                <a:off x="5375" y="2137"/>
                <a:ext cx="0" cy="182"/>
              </a:xfrm>
              <a:prstGeom prst="line">
                <a:avLst/>
              </a:prstGeom>
              <a:noFill/>
              <a:ln w="9525">
                <a:solidFill>
                  <a:schemeClr val="tx1"/>
                </a:solidFill>
                <a:round/>
                <a:headEnd/>
                <a:tailEnd/>
              </a:ln>
              <a:effectLst/>
            </p:spPr>
            <p:txBody>
              <a:bodyPr/>
              <a:lstStyle/>
              <a:p>
                <a:endParaRPr lang="zh-CN" altLang="en-US"/>
              </a:p>
            </p:txBody>
          </p:sp>
          <p:sp>
            <p:nvSpPr>
              <p:cNvPr id="90" name="Line 24"/>
              <p:cNvSpPr>
                <a:spLocks noChangeShapeType="1"/>
              </p:cNvSpPr>
              <p:nvPr/>
            </p:nvSpPr>
            <p:spPr bwMode="auto">
              <a:xfrm>
                <a:off x="3266" y="2137"/>
                <a:ext cx="0" cy="182"/>
              </a:xfrm>
              <a:prstGeom prst="line">
                <a:avLst/>
              </a:prstGeom>
              <a:noFill/>
              <a:ln w="9525">
                <a:solidFill>
                  <a:schemeClr val="tx1"/>
                </a:solidFill>
                <a:round/>
                <a:headEnd/>
                <a:tailEnd/>
              </a:ln>
              <a:effectLst/>
            </p:spPr>
            <p:txBody>
              <a:bodyPr/>
              <a:lstStyle/>
              <a:p>
                <a:endParaRPr lang="zh-CN" altLang="en-US"/>
              </a:p>
            </p:txBody>
          </p:sp>
        </p:grpSp>
        <p:sp>
          <p:nvSpPr>
            <p:cNvPr id="77" name="Text Box 73"/>
            <p:cNvSpPr txBox="1">
              <a:spLocks noChangeArrowheads="1"/>
            </p:cNvSpPr>
            <p:nvPr/>
          </p:nvSpPr>
          <p:spPr bwMode="auto">
            <a:xfrm>
              <a:off x="3176" y="935"/>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R</a:t>
              </a:r>
            </a:p>
          </p:txBody>
        </p:sp>
        <p:sp>
          <p:nvSpPr>
            <p:cNvPr id="78" name="Text Box 77"/>
            <p:cNvSpPr txBox="1">
              <a:spLocks noChangeArrowheads="1"/>
            </p:cNvSpPr>
            <p:nvPr/>
          </p:nvSpPr>
          <p:spPr bwMode="auto">
            <a:xfrm>
              <a:off x="3629" y="98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79" name="Text Box 78"/>
            <p:cNvSpPr txBox="1">
              <a:spLocks noChangeArrowheads="1"/>
            </p:cNvSpPr>
            <p:nvPr/>
          </p:nvSpPr>
          <p:spPr bwMode="auto">
            <a:xfrm>
              <a:off x="4151" y="980"/>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80" name="Text Box 79"/>
            <p:cNvSpPr txBox="1">
              <a:spLocks noChangeArrowheads="1"/>
            </p:cNvSpPr>
            <p:nvPr/>
          </p:nvSpPr>
          <p:spPr bwMode="auto">
            <a:xfrm>
              <a:off x="5217" y="980"/>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81" name="Text Box 85"/>
            <p:cNvSpPr txBox="1">
              <a:spLocks noChangeArrowheads="1"/>
            </p:cNvSpPr>
            <p:nvPr/>
          </p:nvSpPr>
          <p:spPr bwMode="auto">
            <a:xfrm>
              <a:off x="4673" y="98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grpSp>
      <p:grpSp>
        <p:nvGrpSpPr>
          <p:cNvPr id="91" name="Group 269"/>
          <p:cNvGrpSpPr>
            <a:grpSpLocks/>
          </p:cNvGrpSpPr>
          <p:nvPr/>
        </p:nvGrpSpPr>
        <p:grpSpPr bwMode="auto">
          <a:xfrm>
            <a:off x="4788024" y="3730328"/>
            <a:ext cx="3744912" cy="376237"/>
            <a:chOff x="3175" y="1525"/>
            <a:chExt cx="2359" cy="237"/>
          </a:xfrm>
        </p:grpSpPr>
        <p:grpSp>
          <p:nvGrpSpPr>
            <p:cNvPr id="92" name="Group 25"/>
            <p:cNvGrpSpPr>
              <a:grpSpLocks/>
            </p:cNvGrpSpPr>
            <p:nvPr/>
          </p:nvGrpSpPr>
          <p:grpSpPr bwMode="auto">
            <a:xfrm>
              <a:off x="3448" y="1568"/>
              <a:ext cx="2086" cy="183"/>
              <a:chOff x="3266" y="2386"/>
              <a:chExt cx="2086" cy="183"/>
            </a:xfrm>
          </p:grpSpPr>
          <p:grpSp>
            <p:nvGrpSpPr>
              <p:cNvPr id="102" name="Group 26"/>
              <p:cNvGrpSpPr>
                <a:grpSpLocks/>
              </p:cNvGrpSpPr>
              <p:nvPr/>
            </p:nvGrpSpPr>
            <p:grpSpPr bwMode="auto">
              <a:xfrm>
                <a:off x="3266" y="2386"/>
                <a:ext cx="1043" cy="182"/>
                <a:chOff x="3266" y="2386"/>
                <a:chExt cx="2109" cy="182"/>
              </a:xfrm>
            </p:grpSpPr>
            <p:sp>
              <p:nvSpPr>
                <p:cNvPr id="111" name="Line 27"/>
                <p:cNvSpPr>
                  <a:spLocks noChangeShapeType="1"/>
                </p:cNvSpPr>
                <p:nvPr/>
              </p:nvSpPr>
              <p:spPr bwMode="auto">
                <a:xfrm>
                  <a:off x="3266" y="2386"/>
                  <a:ext cx="521" cy="0"/>
                </a:xfrm>
                <a:prstGeom prst="line">
                  <a:avLst/>
                </a:prstGeom>
                <a:noFill/>
                <a:ln w="9525">
                  <a:solidFill>
                    <a:schemeClr val="tx1"/>
                  </a:solidFill>
                  <a:round/>
                  <a:headEnd/>
                  <a:tailEnd/>
                </a:ln>
                <a:effectLst/>
              </p:spPr>
              <p:txBody>
                <a:bodyPr/>
                <a:lstStyle/>
                <a:p>
                  <a:endParaRPr lang="zh-CN" altLang="en-US"/>
                </a:p>
              </p:txBody>
            </p:sp>
            <p:sp>
              <p:nvSpPr>
                <p:cNvPr id="112" name="Line 28"/>
                <p:cNvSpPr>
                  <a:spLocks noChangeShapeType="1"/>
                </p:cNvSpPr>
                <p:nvPr/>
              </p:nvSpPr>
              <p:spPr bwMode="auto">
                <a:xfrm>
                  <a:off x="3787" y="2386"/>
                  <a:ext cx="0" cy="182"/>
                </a:xfrm>
                <a:prstGeom prst="line">
                  <a:avLst/>
                </a:prstGeom>
                <a:noFill/>
                <a:ln w="9525">
                  <a:solidFill>
                    <a:schemeClr val="tx1"/>
                  </a:solidFill>
                  <a:round/>
                  <a:headEnd/>
                  <a:tailEnd/>
                </a:ln>
                <a:effectLst/>
              </p:spPr>
              <p:txBody>
                <a:bodyPr/>
                <a:lstStyle/>
                <a:p>
                  <a:endParaRPr lang="zh-CN" altLang="en-US"/>
                </a:p>
              </p:txBody>
            </p:sp>
            <p:sp>
              <p:nvSpPr>
                <p:cNvPr id="113" name="Line 29"/>
                <p:cNvSpPr>
                  <a:spLocks noChangeShapeType="1"/>
                </p:cNvSpPr>
                <p:nvPr/>
              </p:nvSpPr>
              <p:spPr bwMode="auto">
                <a:xfrm>
                  <a:off x="3787" y="2568"/>
                  <a:ext cx="522" cy="0"/>
                </a:xfrm>
                <a:prstGeom prst="line">
                  <a:avLst/>
                </a:prstGeom>
                <a:noFill/>
                <a:ln w="9525">
                  <a:solidFill>
                    <a:schemeClr val="tx1"/>
                  </a:solidFill>
                  <a:round/>
                  <a:headEnd/>
                  <a:tailEnd/>
                </a:ln>
                <a:effectLst/>
              </p:spPr>
              <p:txBody>
                <a:bodyPr/>
                <a:lstStyle/>
                <a:p>
                  <a:endParaRPr lang="zh-CN" altLang="en-US"/>
                </a:p>
              </p:txBody>
            </p:sp>
            <p:sp>
              <p:nvSpPr>
                <p:cNvPr id="114" name="Line 30"/>
                <p:cNvSpPr>
                  <a:spLocks noChangeShapeType="1"/>
                </p:cNvSpPr>
                <p:nvPr/>
              </p:nvSpPr>
              <p:spPr bwMode="auto">
                <a:xfrm flipV="1">
                  <a:off x="4309" y="2386"/>
                  <a:ext cx="0" cy="182"/>
                </a:xfrm>
                <a:prstGeom prst="line">
                  <a:avLst/>
                </a:prstGeom>
                <a:noFill/>
                <a:ln w="9525">
                  <a:solidFill>
                    <a:schemeClr val="tx1"/>
                  </a:solidFill>
                  <a:round/>
                  <a:headEnd/>
                  <a:tailEnd/>
                </a:ln>
                <a:effectLst/>
              </p:spPr>
              <p:txBody>
                <a:bodyPr/>
                <a:lstStyle/>
                <a:p>
                  <a:endParaRPr lang="zh-CN" altLang="en-US"/>
                </a:p>
              </p:txBody>
            </p:sp>
            <p:sp>
              <p:nvSpPr>
                <p:cNvPr id="115" name="Line 31"/>
                <p:cNvSpPr>
                  <a:spLocks noChangeShapeType="1"/>
                </p:cNvSpPr>
                <p:nvPr/>
              </p:nvSpPr>
              <p:spPr bwMode="auto">
                <a:xfrm>
                  <a:off x="4309" y="2386"/>
                  <a:ext cx="544" cy="0"/>
                </a:xfrm>
                <a:prstGeom prst="line">
                  <a:avLst/>
                </a:prstGeom>
                <a:noFill/>
                <a:ln w="9525">
                  <a:solidFill>
                    <a:schemeClr val="tx1"/>
                  </a:solidFill>
                  <a:round/>
                  <a:headEnd/>
                  <a:tailEnd/>
                </a:ln>
                <a:effectLst/>
              </p:spPr>
              <p:txBody>
                <a:bodyPr/>
                <a:lstStyle/>
                <a:p>
                  <a:endParaRPr lang="zh-CN" altLang="en-US"/>
                </a:p>
              </p:txBody>
            </p:sp>
            <p:sp>
              <p:nvSpPr>
                <p:cNvPr id="116" name="Line 32"/>
                <p:cNvSpPr>
                  <a:spLocks noChangeShapeType="1"/>
                </p:cNvSpPr>
                <p:nvPr/>
              </p:nvSpPr>
              <p:spPr bwMode="auto">
                <a:xfrm>
                  <a:off x="4853" y="2386"/>
                  <a:ext cx="0" cy="182"/>
                </a:xfrm>
                <a:prstGeom prst="line">
                  <a:avLst/>
                </a:prstGeom>
                <a:noFill/>
                <a:ln w="9525">
                  <a:solidFill>
                    <a:schemeClr val="tx1"/>
                  </a:solidFill>
                  <a:round/>
                  <a:headEnd/>
                  <a:tailEnd/>
                </a:ln>
                <a:effectLst/>
              </p:spPr>
              <p:txBody>
                <a:bodyPr/>
                <a:lstStyle/>
                <a:p>
                  <a:endParaRPr lang="zh-CN" altLang="en-US"/>
                </a:p>
              </p:txBody>
            </p:sp>
            <p:sp>
              <p:nvSpPr>
                <p:cNvPr id="117" name="Line 33"/>
                <p:cNvSpPr>
                  <a:spLocks noChangeShapeType="1"/>
                </p:cNvSpPr>
                <p:nvPr/>
              </p:nvSpPr>
              <p:spPr bwMode="auto">
                <a:xfrm>
                  <a:off x="4853" y="2568"/>
                  <a:ext cx="522" cy="0"/>
                </a:xfrm>
                <a:prstGeom prst="line">
                  <a:avLst/>
                </a:prstGeom>
                <a:noFill/>
                <a:ln w="9525">
                  <a:solidFill>
                    <a:schemeClr val="tx1"/>
                  </a:solidFill>
                  <a:round/>
                  <a:headEnd/>
                  <a:tailEnd/>
                </a:ln>
                <a:effectLst/>
              </p:spPr>
              <p:txBody>
                <a:bodyPr/>
                <a:lstStyle/>
                <a:p>
                  <a:endParaRPr lang="zh-CN" altLang="en-US"/>
                </a:p>
              </p:txBody>
            </p:sp>
            <p:sp>
              <p:nvSpPr>
                <p:cNvPr id="118" name="Line 34"/>
                <p:cNvSpPr>
                  <a:spLocks noChangeShapeType="1"/>
                </p:cNvSpPr>
                <p:nvPr/>
              </p:nvSpPr>
              <p:spPr bwMode="auto">
                <a:xfrm flipV="1">
                  <a:off x="5375" y="2387"/>
                  <a:ext cx="0" cy="181"/>
                </a:xfrm>
                <a:prstGeom prst="line">
                  <a:avLst/>
                </a:prstGeom>
                <a:noFill/>
                <a:ln w="9525">
                  <a:solidFill>
                    <a:schemeClr val="tx1"/>
                  </a:solidFill>
                  <a:round/>
                  <a:headEnd/>
                  <a:tailEnd/>
                </a:ln>
                <a:effectLst/>
              </p:spPr>
              <p:txBody>
                <a:bodyPr/>
                <a:lstStyle/>
                <a:p>
                  <a:endParaRPr lang="zh-CN" altLang="en-US"/>
                </a:p>
              </p:txBody>
            </p:sp>
            <p:sp>
              <p:nvSpPr>
                <p:cNvPr id="119" name="Line 35"/>
                <p:cNvSpPr>
                  <a:spLocks noChangeShapeType="1"/>
                </p:cNvSpPr>
                <p:nvPr/>
              </p:nvSpPr>
              <p:spPr bwMode="auto">
                <a:xfrm>
                  <a:off x="3266" y="2386"/>
                  <a:ext cx="0" cy="182"/>
                </a:xfrm>
                <a:prstGeom prst="line">
                  <a:avLst/>
                </a:prstGeom>
                <a:noFill/>
                <a:ln w="9525">
                  <a:solidFill>
                    <a:schemeClr val="tx1"/>
                  </a:solidFill>
                  <a:round/>
                  <a:headEnd/>
                  <a:tailEnd/>
                </a:ln>
                <a:effectLst/>
              </p:spPr>
              <p:txBody>
                <a:bodyPr/>
                <a:lstStyle/>
                <a:p>
                  <a:endParaRPr lang="zh-CN" altLang="en-US"/>
                </a:p>
              </p:txBody>
            </p:sp>
          </p:grpSp>
          <p:sp>
            <p:nvSpPr>
              <p:cNvPr id="103" name="Line 36"/>
              <p:cNvSpPr>
                <a:spLocks noChangeShapeType="1"/>
              </p:cNvSpPr>
              <p:nvPr/>
            </p:nvSpPr>
            <p:spPr bwMode="auto">
              <a:xfrm>
                <a:off x="4309" y="2387"/>
                <a:ext cx="258" cy="0"/>
              </a:xfrm>
              <a:prstGeom prst="line">
                <a:avLst/>
              </a:prstGeom>
              <a:noFill/>
              <a:ln w="9525">
                <a:solidFill>
                  <a:schemeClr val="tx1"/>
                </a:solidFill>
                <a:round/>
                <a:headEnd/>
                <a:tailEnd/>
              </a:ln>
              <a:effectLst/>
            </p:spPr>
            <p:txBody>
              <a:bodyPr/>
              <a:lstStyle/>
              <a:p>
                <a:endParaRPr lang="zh-CN" altLang="en-US"/>
              </a:p>
            </p:txBody>
          </p:sp>
          <p:sp>
            <p:nvSpPr>
              <p:cNvPr id="104" name="Line 37"/>
              <p:cNvSpPr>
                <a:spLocks noChangeShapeType="1"/>
              </p:cNvSpPr>
              <p:nvPr/>
            </p:nvSpPr>
            <p:spPr bwMode="auto">
              <a:xfrm>
                <a:off x="4567" y="2387"/>
                <a:ext cx="0" cy="182"/>
              </a:xfrm>
              <a:prstGeom prst="line">
                <a:avLst/>
              </a:prstGeom>
              <a:noFill/>
              <a:ln w="9525">
                <a:solidFill>
                  <a:schemeClr val="tx1"/>
                </a:solidFill>
                <a:round/>
                <a:headEnd/>
                <a:tailEnd/>
              </a:ln>
              <a:effectLst/>
            </p:spPr>
            <p:txBody>
              <a:bodyPr/>
              <a:lstStyle/>
              <a:p>
                <a:endParaRPr lang="zh-CN" altLang="en-US"/>
              </a:p>
            </p:txBody>
          </p:sp>
          <p:sp>
            <p:nvSpPr>
              <p:cNvPr id="105" name="Line 38"/>
              <p:cNvSpPr>
                <a:spLocks noChangeShapeType="1"/>
              </p:cNvSpPr>
              <p:nvPr/>
            </p:nvSpPr>
            <p:spPr bwMode="auto">
              <a:xfrm>
                <a:off x="4567" y="2569"/>
                <a:ext cx="258" cy="0"/>
              </a:xfrm>
              <a:prstGeom prst="line">
                <a:avLst/>
              </a:prstGeom>
              <a:noFill/>
              <a:ln w="9525">
                <a:solidFill>
                  <a:schemeClr val="tx1"/>
                </a:solidFill>
                <a:round/>
                <a:headEnd/>
                <a:tailEnd/>
              </a:ln>
              <a:effectLst/>
            </p:spPr>
            <p:txBody>
              <a:bodyPr/>
              <a:lstStyle/>
              <a:p>
                <a:endParaRPr lang="zh-CN" altLang="en-US"/>
              </a:p>
            </p:txBody>
          </p:sp>
          <p:sp>
            <p:nvSpPr>
              <p:cNvPr id="106" name="Line 39"/>
              <p:cNvSpPr>
                <a:spLocks noChangeShapeType="1"/>
              </p:cNvSpPr>
              <p:nvPr/>
            </p:nvSpPr>
            <p:spPr bwMode="auto">
              <a:xfrm flipV="1">
                <a:off x="4825" y="2387"/>
                <a:ext cx="0" cy="182"/>
              </a:xfrm>
              <a:prstGeom prst="line">
                <a:avLst/>
              </a:prstGeom>
              <a:noFill/>
              <a:ln w="9525">
                <a:solidFill>
                  <a:schemeClr val="tx1"/>
                </a:solidFill>
                <a:round/>
                <a:headEnd/>
                <a:tailEnd/>
              </a:ln>
              <a:effectLst/>
            </p:spPr>
            <p:txBody>
              <a:bodyPr/>
              <a:lstStyle/>
              <a:p>
                <a:endParaRPr lang="zh-CN" altLang="en-US"/>
              </a:p>
            </p:txBody>
          </p:sp>
          <p:sp>
            <p:nvSpPr>
              <p:cNvPr id="107" name="Line 40"/>
              <p:cNvSpPr>
                <a:spLocks noChangeShapeType="1"/>
              </p:cNvSpPr>
              <p:nvPr/>
            </p:nvSpPr>
            <p:spPr bwMode="auto">
              <a:xfrm>
                <a:off x="4825" y="2387"/>
                <a:ext cx="269" cy="0"/>
              </a:xfrm>
              <a:prstGeom prst="line">
                <a:avLst/>
              </a:prstGeom>
              <a:noFill/>
              <a:ln w="9525">
                <a:solidFill>
                  <a:schemeClr val="tx1"/>
                </a:solidFill>
                <a:round/>
                <a:headEnd/>
                <a:tailEnd/>
              </a:ln>
              <a:effectLst/>
            </p:spPr>
            <p:txBody>
              <a:bodyPr/>
              <a:lstStyle/>
              <a:p>
                <a:endParaRPr lang="zh-CN" altLang="en-US"/>
              </a:p>
            </p:txBody>
          </p:sp>
          <p:sp>
            <p:nvSpPr>
              <p:cNvPr id="108" name="Line 41"/>
              <p:cNvSpPr>
                <a:spLocks noChangeShapeType="1"/>
              </p:cNvSpPr>
              <p:nvPr/>
            </p:nvSpPr>
            <p:spPr bwMode="auto">
              <a:xfrm>
                <a:off x="5094" y="2387"/>
                <a:ext cx="0" cy="182"/>
              </a:xfrm>
              <a:prstGeom prst="line">
                <a:avLst/>
              </a:prstGeom>
              <a:noFill/>
              <a:ln w="9525">
                <a:solidFill>
                  <a:schemeClr val="tx1"/>
                </a:solidFill>
                <a:round/>
                <a:headEnd/>
                <a:tailEnd/>
              </a:ln>
              <a:effectLst/>
            </p:spPr>
            <p:txBody>
              <a:bodyPr/>
              <a:lstStyle/>
              <a:p>
                <a:endParaRPr lang="zh-CN" altLang="en-US"/>
              </a:p>
            </p:txBody>
          </p:sp>
          <p:sp>
            <p:nvSpPr>
              <p:cNvPr id="109" name="Line 42"/>
              <p:cNvSpPr>
                <a:spLocks noChangeShapeType="1"/>
              </p:cNvSpPr>
              <p:nvPr/>
            </p:nvSpPr>
            <p:spPr bwMode="auto">
              <a:xfrm>
                <a:off x="5094" y="2569"/>
                <a:ext cx="258" cy="0"/>
              </a:xfrm>
              <a:prstGeom prst="line">
                <a:avLst/>
              </a:prstGeom>
              <a:noFill/>
              <a:ln w="9525">
                <a:solidFill>
                  <a:schemeClr val="tx1"/>
                </a:solidFill>
                <a:round/>
                <a:headEnd/>
                <a:tailEnd/>
              </a:ln>
              <a:effectLst/>
            </p:spPr>
            <p:txBody>
              <a:bodyPr/>
              <a:lstStyle/>
              <a:p>
                <a:endParaRPr lang="zh-CN" altLang="en-US"/>
              </a:p>
            </p:txBody>
          </p:sp>
          <p:sp>
            <p:nvSpPr>
              <p:cNvPr id="110" name="Line 43"/>
              <p:cNvSpPr>
                <a:spLocks noChangeShapeType="1"/>
              </p:cNvSpPr>
              <p:nvPr/>
            </p:nvSpPr>
            <p:spPr bwMode="auto">
              <a:xfrm flipV="1">
                <a:off x="5352" y="2388"/>
                <a:ext cx="0" cy="181"/>
              </a:xfrm>
              <a:prstGeom prst="line">
                <a:avLst/>
              </a:prstGeom>
              <a:noFill/>
              <a:ln w="9525">
                <a:solidFill>
                  <a:schemeClr val="tx1"/>
                </a:solidFill>
                <a:round/>
                <a:headEnd/>
                <a:tailEnd/>
              </a:ln>
              <a:effectLst/>
            </p:spPr>
            <p:txBody>
              <a:bodyPr/>
              <a:lstStyle/>
              <a:p>
                <a:endParaRPr lang="zh-CN" altLang="en-US"/>
              </a:p>
            </p:txBody>
          </p:sp>
        </p:grpSp>
        <p:sp>
          <p:nvSpPr>
            <p:cNvPr id="93" name="Text Box 75"/>
            <p:cNvSpPr txBox="1">
              <a:spLocks noChangeArrowheads="1"/>
            </p:cNvSpPr>
            <p:nvPr/>
          </p:nvSpPr>
          <p:spPr bwMode="auto">
            <a:xfrm>
              <a:off x="3175" y="1525"/>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B</a:t>
              </a:r>
            </a:p>
          </p:txBody>
        </p:sp>
        <p:sp>
          <p:nvSpPr>
            <p:cNvPr id="94" name="Text Box 80"/>
            <p:cNvSpPr txBox="1">
              <a:spLocks noChangeArrowheads="1"/>
            </p:cNvSpPr>
            <p:nvPr/>
          </p:nvSpPr>
          <p:spPr bwMode="auto">
            <a:xfrm>
              <a:off x="4264" y="15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95" name="Text Box 81"/>
            <p:cNvSpPr txBox="1">
              <a:spLocks noChangeArrowheads="1"/>
            </p:cNvSpPr>
            <p:nvPr/>
          </p:nvSpPr>
          <p:spPr bwMode="auto">
            <a:xfrm>
              <a:off x="4786" y="15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96" name="Text Box 82"/>
            <p:cNvSpPr txBox="1">
              <a:spLocks noChangeArrowheads="1"/>
            </p:cNvSpPr>
            <p:nvPr/>
          </p:nvSpPr>
          <p:spPr bwMode="auto">
            <a:xfrm>
              <a:off x="3743" y="15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97" name="Text Box 84"/>
            <p:cNvSpPr txBox="1">
              <a:spLocks noChangeArrowheads="1"/>
            </p:cNvSpPr>
            <p:nvPr/>
          </p:nvSpPr>
          <p:spPr bwMode="auto">
            <a:xfrm>
              <a:off x="5307" y="15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98" name="Text Box 86"/>
            <p:cNvSpPr txBox="1">
              <a:spLocks noChangeArrowheads="1"/>
            </p:cNvSpPr>
            <p:nvPr/>
          </p:nvSpPr>
          <p:spPr bwMode="auto">
            <a:xfrm>
              <a:off x="4536" y="157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99" name="Text Box 87"/>
            <p:cNvSpPr txBox="1">
              <a:spLocks noChangeArrowheads="1"/>
            </p:cNvSpPr>
            <p:nvPr/>
          </p:nvSpPr>
          <p:spPr bwMode="auto">
            <a:xfrm>
              <a:off x="5058" y="157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100" name="Text Box 88"/>
            <p:cNvSpPr txBox="1">
              <a:spLocks noChangeArrowheads="1"/>
            </p:cNvSpPr>
            <p:nvPr/>
          </p:nvSpPr>
          <p:spPr bwMode="auto">
            <a:xfrm>
              <a:off x="3470" y="157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101" name="Text Box 89"/>
            <p:cNvSpPr txBox="1">
              <a:spLocks noChangeArrowheads="1"/>
            </p:cNvSpPr>
            <p:nvPr/>
          </p:nvSpPr>
          <p:spPr bwMode="auto">
            <a:xfrm>
              <a:off x="4015" y="1570"/>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grpSp>
      <p:grpSp>
        <p:nvGrpSpPr>
          <p:cNvPr id="120" name="Group 268"/>
          <p:cNvGrpSpPr>
            <a:grpSpLocks/>
          </p:cNvGrpSpPr>
          <p:nvPr/>
        </p:nvGrpSpPr>
        <p:grpSpPr bwMode="auto">
          <a:xfrm>
            <a:off x="4788024" y="3255665"/>
            <a:ext cx="3781425" cy="382588"/>
            <a:chOff x="3175" y="1226"/>
            <a:chExt cx="2382" cy="241"/>
          </a:xfrm>
        </p:grpSpPr>
        <p:grpSp>
          <p:nvGrpSpPr>
            <p:cNvPr id="121" name="Group 44"/>
            <p:cNvGrpSpPr>
              <a:grpSpLocks/>
            </p:cNvGrpSpPr>
            <p:nvPr/>
          </p:nvGrpSpPr>
          <p:grpSpPr bwMode="auto">
            <a:xfrm>
              <a:off x="3445" y="1275"/>
              <a:ext cx="2108" cy="182"/>
              <a:chOff x="3266" y="2432"/>
              <a:chExt cx="1043" cy="182"/>
            </a:xfrm>
          </p:grpSpPr>
          <p:sp>
            <p:nvSpPr>
              <p:cNvPr id="125" name="Line 45"/>
              <p:cNvSpPr>
                <a:spLocks noChangeShapeType="1"/>
              </p:cNvSpPr>
              <p:nvPr/>
            </p:nvSpPr>
            <p:spPr bwMode="auto">
              <a:xfrm>
                <a:off x="3266" y="2432"/>
                <a:ext cx="521" cy="0"/>
              </a:xfrm>
              <a:prstGeom prst="line">
                <a:avLst/>
              </a:prstGeom>
              <a:noFill/>
              <a:ln w="9525">
                <a:solidFill>
                  <a:schemeClr val="tx1"/>
                </a:solidFill>
                <a:round/>
                <a:headEnd/>
                <a:tailEnd/>
              </a:ln>
              <a:effectLst/>
            </p:spPr>
            <p:txBody>
              <a:bodyPr/>
              <a:lstStyle/>
              <a:p>
                <a:endParaRPr lang="zh-CN" altLang="en-US"/>
              </a:p>
            </p:txBody>
          </p:sp>
          <p:sp>
            <p:nvSpPr>
              <p:cNvPr id="126" name="Line 46"/>
              <p:cNvSpPr>
                <a:spLocks noChangeShapeType="1"/>
              </p:cNvSpPr>
              <p:nvPr/>
            </p:nvSpPr>
            <p:spPr bwMode="auto">
              <a:xfrm>
                <a:off x="3787" y="2432"/>
                <a:ext cx="0" cy="182"/>
              </a:xfrm>
              <a:prstGeom prst="line">
                <a:avLst/>
              </a:prstGeom>
              <a:noFill/>
              <a:ln w="9525">
                <a:solidFill>
                  <a:schemeClr val="tx1"/>
                </a:solidFill>
                <a:round/>
                <a:headEnd/>
                <a:tailEnd/>
              </a:ln>
              <a:effectLst/>
            </p:spPr>
            <p:txBody>
              <a:bodyPr/>
              <a:lstStyle/>
              <a:p>
                <a:endParaRPr lang="zh-CN" altLang="en-US"/>
              </a:p>
            </p:txBody>
          </p:sp>
          <p:sp>
            <p:nvSpPr>
              <p:cNvPr id="127" name="Line 47"/>
              <p:cNvSpPr>
                <a:spLocks noChangeShapeType="1"/>
              </p:cNvSpPr>
              <p:nvPr/>
            </p:nvSpPr>
            <p:spPr bwMode="auto">
              <a:xfrm>
                <a:off x="3787" y="2614"/>
                <a:ext cx="522" cy="0"/>
              </a:xfrm>
              <a:prstGeom prst="line">
                <a:avLst/>
              </a:prstGeom>
              <a:noFill/>
              <a:ln w="9525">
                <a:solidFill>
                  <a:schemeClr val="tx1"/>
                </a:solidFill>
                <a:round/>
                <a:headEnd/>
                <a:tailEnd/>
              </a:ln>
              <a:effectLst/>
            </p:spPr>
            <p:txBody>
              <a:bodyPr/>
              <a:lstStyle/>
              <a:p>
                <a:endParaRPr lang="zh-CN" altLang="en-US"/>
              </a:p>
            </p:txBody>
          </p:sp>
          <p:sp>
            <p:nvSpPr>
              <p:cNvPr id="128" name="Line 48"/>
              <p:cNvSpPr>
                <a:spLocks noChangeShapeType="1"/>
              </p:cNvSpPr>
              <p:nvPr/>
            </p:nvSpPr>
            <p:spPr bwMode="auto">
              <a:xfrm flipV="1">
                <a:off x="4309" y="2432"/>
                <a:ext cx="0" cy="182"/>
              </a:xfrm>
              <a:prstGeom prst="line">
                <a:avLst/>
              </a:prstGeom>
              <a:noFill/>
              <a:ln w="9525">
                <a:solidFill>
                  <a:schemeClr val="tx1"/>
                </a:solidFill>
                <a:round/>
                <a:headEnd/>
                <a:tailEnd/>
              </a:ln>
              <a:effectLst/>
            </p:spPr>
            <p:txBody>
              <a:bodyPr/>
              <a:lstStyle/>
              <a:p>
                <a:endParaRPr lang="zh-CN" altLang="en-US"/>
              </a:p>
            </p:txBody>
          </p:sp>
          <p:sp>
            <p:nvSpPr>
              <p:cNvPr id="129" name="Line 49"/>
              <p:cNvSpPr>
                <a:spLocks noChangeShapeType="1"/>
              </p:cNvSpPr>
              <p:nvPr/>
            </p:nvSpPr>
            <p:spPr bwMode="auto">
              <a:xfrm>
                <a:off x="3266" y="2432"/>
                <a:ext cx="0" cy="182"/>
              </a:xfrm>
              <a:prstGeom prst="line">
                <a:avLst/>
              </a:prstGeom>
              <a:noFill/>
              <a:ln w="9525">
                <a:solidFill>
                  <a:schemeClr val="tx1"/>
                </a:solidFill>
                <a:round/>
                <a:headEnd/>
                <a:tailEnd/>
              </a:ln>
              <a:effectLst/>
            </p:spPr>
            <p:txBody>
              <a:bodyPr/>
              <a:lstStyle/>
              <a:p>
                <a:endParaRPr lang="zh-CN" altLang="en-US"/>
              </a:p>
            </p:txBody>
          </p:sp>
        </p:grpSp>
        <p:sp>
          <p:nvSpPr>
            <p:cNvPr id="122" name="Text Box 74"/>
            <p:cNvSpPr txBox="1">
              <a:spLocks noChangeArrowheads="1"/>
            </p:cNvSpPr>
            <p:nvPr/>
          </p:nvSpPr>
          <p:spPr bwMode="auto">
            <a:xfrm>
              <a:off x="3175" y="1226"/>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G</a:t>
              </a:r>
            </a:p>
          </p:txBody>
        </p:sp>
        <p:sp>
          <p:nvSpPr>
            <p:cNvPr id="123" name="Text Box 83"/>
            <p:cNvSpPr txBox="1">
              <a:spLocks noChangeArrowheads="1"/>
            </p:cNvSpPr>
            <p:nvPr/>
          </p:nvSpPr>
          <p:spPr bwMode="auto">
            <a:xfrm>
              <a:off x="4945" y="1275"/>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24" name="Text Box 90"/>
            <p:cNvSpPr txBox="1">
              <a:spLocks noChangeArrowheads="1"/>
            </p:cNvSpPr>
            <p:nvPr/>
          </p:nvSpPr>
          <p:spPr bwMode="auto">
            <a:xfrm>
              <a:off x="3879" y="1265"/>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grpSp>
      <p:grpSp>
        <p:nvGrpSpPr>
          <p:cNvPr id="130" name="Group 271"/>
          <p:cNvGrpSpPr>
            <a:grpSpLocks/>
          </p:cNvGrpSpPr>
          <p:nvPr/>
        </p:nvGrpSpPr>
        <p:grpSpPr bwMode="auto">
          <a:xfrm>
            <a:off x="4788024" y="4047828"/>
            <a:ext cx="3744912" cy="1878012"/>
            <a:chOff x="3175" y="1725"/>
            <a:chExt cx="2359" cy="1183"/>
          </a:xfrm>
        </p:grpSpPr>
        <p:sp>
          <p:nvSpPr>
            <p:cNvPr id="131" name="Text Box 65"/>
            <p:cNvSpPr txBox="1">
              <a:spLocks noChangeArrowheads="1"/>
            </p:cNvSpPr>
            <p:nvPr/>
          </p:nvSpPr>
          <p:spPr bwMode="auto">
            <a:xfrm>
              <a:off x="3470" y="1755"/>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grpSp>
          <p:nvGrpSpPr>
            <p:cNvPr id="132" name="Group 270"/>
            <p:cNvGrpSpPr>
              <a:grpSpLocks/>
            </p:cNvGrpSpPr>
            <p:nvPr/>
          </p:nvGrpSpPr>
          <p:grpSpPr bwMode="auto">
            <a:xfrm>
              <a:off x="3175" y="1725"/>
              <a:ext cx="2359" cy="1183"/>
              <a:chOff x="3175" y="1725"/>
              <a:chExt cx="2359" cy="1183"/>
            </a:xfrm>
          </p:grpSpPr>
          <p:sp>
            <p:nvSpPr>
              <p:cNvPr id="133" name="Line 50"/>
              <p:cNvSpPr>
                <a:spLocks noChangeShapeType="1"/>
              </p:cNvSpPr>
              <p:nvPr/>
            </p:nvSpPr>
            <p:spPr bwMode="auto">
              <a:xfrm>
                <a:off x="3448" y="1924"/>
                <a:ext cx="260" cy="0"/>
              </a:xfrm>
              <a:prstGeom prst="line">
                <a:avLst/>
              </a:prstGeom>
              <a:noFill/>
              <a:ln w="9525">
                <a:solidFill>
                  <a:schemeClr val="tx1"/>
                </a:solidFill>
                <a:round/>
                <a:headEnd/>
                <a:tailEnd/>
              </a:ln>
              <a:effectLst/>
            </p:spPr>
            <p:txBody>
              <a:bodyPr/>
              <a:lstStyle/>
              <a:p>
                <a:endParaRPr lang="zh-CN" altLang="en-US"/>
              </a:p>
            </p:txBody>
          </p:sp>
          <p:sp>
            <p:nvSpPr>
              <p:cNvPr id="134" name="Line 51"/>
              <p:cNvSpPr>
                <a:spLocks noChangeShapeType="1"/>
              </p:cNvSpPr>
              <p:nvPr/>
            </p:nvSpPr>
            <p:spPr bwMode="auto">
              <a:xfrm>
                <a:off x="3708" y="1924"/>
                <a:ext cx="0" cy="136"/>
              </a:xfrm>
              <a:prstGeom prst="line">
                <a:avLst/>
              </a:prstGeom>
              <a:noFill/>
              <a:ln w="9525">
                <a:solidFill>
                  <a:schemeClr val="tx1"/>
                </a:solidFill>
                <a:round/>
                <a:headEnd/>
                <a:tailEnd/>
              </a:ln>
              <a:effectLst/>
            </p:spPr>
            <p:txBody>
              <a:bodyPr/>
              <a:lstStyle/>
              <a:p>
                <a:endParaRPr lang="zh-CN" altLang="en-US"/>
              </a:p>
            </p:txBody>
          </p:sp>
          <p:sp>
            <p:nvSpPr>
              <p:cNvPr id="135" name="Line 52"/>
              <p:cNvSpPr>
                <a:spLocks noChangeShapeType="1"/>
              </p:cNvSpPr>
              <p:nvPr/>
            </p:nvSpPr>
            <p:spPr bwMode="auto">
              <a:xfrm>
                <a:off x="3709" y="2069"/>
                <a:ext cx="261" cy="0"/>
              </a:xfrm>
              <a:prstGeom prst="line">
                <a:avLst/>
              </a:prstGeom>
              <a:noFill/>
              <a:ln w="9525">
                <a:solidFill>
                  <a:schemeClr val="tx1"/>
                </a:solidFill>
                <a:round/>
                <a:headEnd/>
                <a:tailEnd/>
              </a:ln>
              <a:effectLst/>
            </p:spPr>
            <p:txBody>
              <a:bodyPr/>
              <a:lstStyle/>
              <a:p>
                <a:endParaRPr lang="zh-CN" altLang="en-US"/>
              </a:p>
            </p:txBody>
          </p:sp>
          <p:sp>
            <p:nvSpPr>
              <p:cNvPr id="136" name="Line 53"/>
              <p:cNvSpPr>
                <a:spLocks noChangeShapeType="1"/>
              </p:cNvSpPr>
              <p:nvPr/>
            </p:nvSpPr>
            <p:spPr bwMode="auto">
              <a:xfrm>
                <a:off x="3970" y="2069"/>
                <a:ext cx="0" cy="136"/>
              </a:xfrm>
              <a:prstGeom prst="line">
                <a:avLst/>
              </a:prstGeom>
              <a:noFill/>
              <a:ln w="9525">
                <a:solidFill>
                  <a:schemeClr val="tx1"/>
                </a:solidFill>
                <a:round/>
                <a:headEnd/>
                <a:tailEnd/>
              </a:ln>
              <a:effectLst/>
            </p:spPr>
            <p:txBody>
              <a:bodyPr/>
              <a:lstStyle/>
              <a:p>
                <a:endParaRPr lang="zh-CN" altLang="en-US"/>
              </a:p>
            </p:txBody>
          </p:sp>
          <p:sp>
            <p:nvSpPr>
              <p:cNvPr id="137" name="Line 54"/>
              <p:cNvSpPr>
                <a:spLocks noChangeShapeType="1"/>
              </p:cNvSpPr>
              <p:nvPr/>
            </p:nvSpPr>
            <p:spPr bwMode="auto">
              <a:xfrm>
                <a:off x="3970" y="2205"/>
                <a:ext cx="260" cy="0"/>
              </a:xfrm>
              <a:prstGeom prst="line">
                <a:avLst/>
              </a:prstGeom>
              <a:noFill/>
              <a:ln w="9525">
                <a:solidFill>
                  <a:schemeClr val="tx1"/>
                </a:solidFill>
                <a:round/>
                <a:headEnd/>
                <a:tailEnd/>
              </a:ln>
              <a:effectLst/>
            </p:spPr>
            <p:txBody>
              <a:bodyPr/>
              <a:lstStyle/>
              <a:p>
                <a:endParaRPr lang="zh-CN" altLang="en-US"/>
              </a:p>
            </p:txBody>
          </p:sp>
          <p:sp>
            <p:nvSpPr>
              <p:cNvPr id="138" name="Line 55"/>
              <p:cNvSpPr>
                <a:spLocks noChangeShapeType="1"/>
              </p:cNvSpPr>
              <p:nvPr/>
            </p:nvSpPr>
            <p:spPr bwMode="auto">
              <a:xfrm>
                <a:off x="4230" y="2205"/>
                <a:ext cx="0" cy="136"/>
              </a:xfrm>
              <a:prstGeom prst="line">
                <a:avLst/>
              </a:prstGeom>
              <a:noFill/>
              <a:ln w="9525">
                <a:solidFill>
                  <a:schemeClr val="tx1"/>
                </a:solidFill>
                <a:round/>
                <a:headEnd/>
                <a:tailEnd/>
              </a:ln>
              <a:effectLst/>
            </p:spPr>
            <p:txBody>
              <a:bodyPr/>
              <a:lstStyle/>
              <a:p>
                <a:endParaRPr lang="zh-CN" altLang="en-US"/>
              </a:p>
            </p:txBody>
          </p:sp>
          <p:sp>
            <p:nvSpPr>
              <p:cNvPr id="139" name="Line 56"/>
              <p:cNvSpPr>
                <a:spLocks noChangeShapeType="1"/>
              </p:cNvSpPr>
              <p:nvPr/>
            </p:nvSpPr>
            <p:spPr bwMode="auto">
              <a:xfrm>
                <a:off x="4230" y="2341"/>
                <a:ext cx="260" cy="0"/>
              </a:xfrm>
              <a:prstGeom prst="line">
                <a:avLst/>
              </a:prstGeom>
              <a:noFill/>
              <a:ln w="9525">
                <a:solidFill>
                  <a:schemeClr val="tx1"/>
                </a:solidFill>
                <a:round/>
                <a:headEnd/>
                <a:tailEnd/>
              </a:ln>
              <a:effectLst/>
            </p:spPr>
            <p:txBody>
              <a:bodyPr/>
              <a:lstStyle/>
              <a:p>
                <a:endParaRPr lang="zh-CN" altLang="en-US"/>
              </a:p>
            </p:txBody>
          </p:sp>
          <p:sp>
            <p:nvSpPr>
              <p:cNvPr id="140" name="Line 57"/>
              <p:cNvSpPr>
                <a:spLocks noChangeShapeType="1"/>
              </p:cNvSpPr>
              <p:nvPr/>
            </p:nvSpPr>
            <p:spPr bwMode="auto">
              <a:xfrm>
                <a:off x="4490" y="2341"/>
                <a:ext cx="0" cy="136"/>
              </a:xfrm>
              <a:prstGeom prst="line">
                <a:avLst/>
              </a:prstGeom>
              <a:noFill/>
              <a:ln w="9525">
                <a:solidFill>
                  <a:schemeClr val="tx1"/>
                </a:solidFill>
                <a:round/>
                <a:headEnd/>
                <a:tailEnd/>
              </a:ln>
              <a:effectLst/>
            </p:spPr>
            <p:txBody>
              <a:bodyPr/>
              <a:lstStyle/>
              <a:p>
                <a:endParaRPr lang="zh-CN" altLang="en-US"/>
              </a:p>
            </p:txBody>
          </p:sp>
          <p:sp>
            <p:nvSpPr>
              <p:cNvPr id="141" name="Line 58"/>
              <p:cNvSpPr>
                <a:spLocks noChangeShapeType="1"/>
              </p:cNvSpPr>
              <p:nvPr/>
            </p:nvSpPr>
            <p:spPr bwMode="auto">
              <a:xfrm>
                <a:off x="4492" y="2477"/>
                <a:ext cx="260" cy="0"/>
              </a:xfrm>
              <a:prstGeom prst="line">
                <a:avLst/>
              </a:prstGeom>
              <a:noFill/>
              <a:ln w="9525">
                <a:solidFill>
                  <a:schemeClr val="tx1"/>
                </a:solidFill>
                <a:round/>
                <a:headEnd/>
                <a:tailEnd/>
              </a:ln>
              <a:effectLst/>
            </p:spPr>
            <p:txBody>
              <a:bodyPr/>
              <a:lstStyle/>
              <a:p>
                <a:endParaRPr lang="zh-CN" altLang="en-US"/>
              </a:p>
            </p:txBody>
          </p:sp>
          <p:sp>
            <p:nvSpPr>
              <p:cNvPr id="142" name="Line 59"/>
              <p:cNvSpPr>
                <a:spLocks noChangeShapeType="1"/>
              </p:cNvSpPr>
              <p:nvPr/>
            </p:nvSpPr>
            <p:spPr bwMode="auto">
              <a:xfrm>
                <a:off x="4752" y="2477"/>
                <a:ext cx="0" cy="136"/>
              </a:xfrm>
              <a:prstGeom prst="line">
                <a:avLst/>
              </a:prstGeom>
              <a:noFill/>
              <a:ln w="9525">
                <a:solidFill>
                  <a:schemeClr val="tx1"/>
                </a:solidFill>
                <a:round/>
                <a:headEnd/>
                <a:tailEnd/>
              </a:ln>
              <a:effectLst/>
            </p:spPr>
            <p:txBody>
              <a:bodyPr/>
              <a:lstStyle/>
              <a:p>
                <a:endParaRPr lang="zh-CN" altLang="en-US"/>
              </a:p>
            </p:txBody>
          </p:sp>
          <p:sp>
            <p:nvSpPr>
              <p:cNvPr id="143" name="Line 60"/>
              <p:cNvSpPr>
                <a:spLocks noChangeShapeType="1"/>
              </p:cNvSpPr>
              <p:nvPr/>
            </p:nvSpPr>
            <p:spPr bwMode="auto">
              <a:xfrm>
                <a:off x="4753" y="2613"/>
                <a:ext cx="260" cy="0"/>
              </a:xfrm>
              <a:prstGeom prst="line">
                <a:avLst/>
              </a:prstGeom>
              <a:noFill/>
              <a:ln w="9525">
                <a:solidFill>
                  <a:schemeClr val="tx1"/>
                </a:solidFill>
                <a:round/>
                <a:headEnd/>
                <a:tailEnd/>
              </a:ln>
              <a:effectLst/>
            </p:spPr>
            <p:txBody>
              <a:bodyPr/>
              <a:lstStyle/>
              <a:p>
                <a:endParaRPr lang="zh-CN" altLang="en-US"/>
              </a:p>
            </p:txBody>
          </p:sp>
          <p:sp>
            <p:nvSpPr>
              <p:cNvPr id="144" name="Line 61"/>
              <p:cNvSpPr>
                <a:spLocks noChangeShapeType="1"/>
              </p:cNvSpPr>
              <p:nvPr/>
            </p:nvSpPr>
            <p:spPr bwMode="auto">
              <a:xfrm>
                <a:off x="5013" y="2613"/>
                <a:ext cx="0" cy="136"/>
              </a:xfrm>
              <a:prstGeom prst="line">
                <a:avLst/>
              </a:prstGeom>
              <a:noFill/>
              <a:ln w="9525">
                <a:solidFill>
                  <a:schemeClr val="tx1"/>
                </a:solidFill>
                <a:round/>
                <a:headEnd/>
                <a:tailEnd/>
              </a:ln>
              <a:effectLst/>
            </p:spPr>
            <p:txBody>
              <a:bodyPr/>
              <a:lstStyle/>
              <a:p>
                <a:endParaRPr lang="zh-CN" altLang="en-US"/>
              </a:p>
            </p:txBody>
          </p:sp>
          <p:sp>
            <p:nvSpPr>
              <p:cNvPr id="145" name="Line 62"/>
              <p:cNvSpPr>
                <a:spLocks noChangeShapeType="1"/>
              </p:cNvSpPr>
              <p:nvPr/>
            </p:nvSpPr>
            <p:spPr bwMode="auto">
              <a:xfrm>
                <a:off x="5013" y="2749"/>
                <a:ext cx="261" cy="0"/>
              </a:xfrm>
              <a:prstGeom prst="line">
                <a:avLst/>
              </a:prstGeom>
              <a:noFill/>
              <a:ln w="9525">
                <a:solidFill>
                  <a:schemeClr val="tx1"/>
                </a:solidFill>
                <a:round/>
                <a:headEnd/>
                <a:tailEnd/>
              </a:ln>
              <a:effectLst/>
            </p:spPr>
            <p:txBody>
              <a:bodyPr/>
              <a:lstStyle/>
              <a:p>
                <a:endParaRPr lang="zh-CN" altLang="en-US"/>
              </a:p>
            </p:txBody>
          </p:sp>
          <p:sp>
            <p:nvSpPr>
              <p:cNvPr id="146" name="Line 63"/>
              <p:cNvSpPr>
                <a:spLocks noChangeShapeType="1"/>
              </p:cNvSpPr>
              <p:nvPr/>
            </p:nvSpPr>
            <p:spPr bwMode="auto">
              <a:xfrm>
                <a:off x="5274" y="2749"/>
                <a:ext cx="0" cy="136"/>
              </a:xfrm>
              <a:prstGeom prst="line">
                <a:avLst/>
              </a:prstGeom>
              <a:noFill/>
              <a:ln w="9525">
                <a:solidFill>
                  <a:schemeClr val="tx1"/>
                </a:solidFill>
                <a:round/>
                <a:headEnd/>
                <a:tailEnd/>
              </a:ln>
              <a:effectLst/>
            </p:spPr>
            <p:txBody>
              <a:bodyPr/>
              <a:lstStyle/>
              <a:p>
                <a:endParaRPr lang="zh-CN" altLang="en-US"/>
              </a:p>
            </p:txBody>
          </p:sp>
          <p:sp>
            <p:nvSpPr>
              <p:cNvPr id="147" name="Line 64"/>
              <p:cNvSpPr>
                <a:spLocks noChangeShapeType="1"/>
              </p:cNvSpPr>
              <p:nvPr/>
            </p:nvSpPr>
            <p:spPr bwMode="auto">
              <a:xfrm>
                <a:off x="5274" y="2885"/>
                <a:ext cx="260" cy="0"/>
              </a:xfrm>
              <a:prstGeom prst="line">
                <a:avLst/>
              </a:prstGeom>
              <a:noFill/>
              <a:ln w="9525">
                <a:solidFill>
                  <a:schemeClr val="tx1"/>
                </a:solidFill>
                <a:round/>
                <a:headEnd/>
                <a:tailEnd/>
              </a:ln>
              <a:effectLst/>
            </p:spPr>
            <p:txBody>
              <a:bodyPr/>
              <a:lstStyle/>
              <a:p>
                <a:endParaRPr lang="zh-CN" altLang="en-US"/>
              </a:p>
            </p:txBody>
          </p:sp>
          <p:sp>
            <p:nvSpPr>
              <p:cNvPr id="148" name="Text Box 66"/>
              <p:cNvSpPr txBox="1">
                <a:spLocks noChangeArrowheads="1"/>
              </p:cNvSpPr>
              <p:nvPr/>
            </p:nvSpPr>
            <p:spPr bwMode="auto">
              <a:xfrm>
                <a:off x="3674" y="1879"/>
                <a:ext cx="454" cy="194"/>
              </a:xfrm>
              <a:prstGeom prst="rect">
                <a:avLst/>
              </a:prstGeom>
              <a:noFill/>
              <a:ln w="9525">
                <a:noFill/>
                <a:miter lim="800000"/>
                <a:headEnd/>
                <a:tailEnd/>
              </a:ln>
              <a:effectLst/>
            </p:spPr>
            <p:txBody>
              <a:bodyPr wrap="square">
                <a:spAutoFit/>
              </a:bodyPr>
              <a:lstStyle/>
              <a:p>
                <a:pPr>
                  <a:spcBef>
                    <a:spcPct val="50000"/>
                  </a:spcBef>
                </a:pPr>
                <a:r>
                  <a:rPr lang="en-US" altLang="zh-CN" sz="1400" dirty="0"/>
                  <a:t>0.89</a:t>
                </a:r>
              </a:p>
            </p:txBody>
          </p:sp>
          <p:sp>
            <p:nvSpPr>
              <p:cNvPr id="149" name="Text Box 67"/>
              <p:cNvSpPr txBox="1">
                <a:spLocks noChangeArrowheads="1"/>
              </p:cNvSpPr>
              <p:nvPr/>
            </p:nvSpPr>
            <p:spPr bwMode="auto">
              <a:xfrm>
                <a:off x="3969" y="2016"/>
                <a:ext cx="34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0.7</a:t>
                </a:r>
              </a:p>
            </p:txBody>
          </p:sp>
          <p:sp>
            <p:nvSpPr>
              <p:cNvPr id="150" name="Text Box 68"/>
              <p:cNvSpPr txBox="1">
                <a:spLocks noChangeArrowheads="1"/>
              </p:cNvSpPr>
              <p:nvPr/>
            </p:nvSpPr>
            <p:spPr bwMode="auto">
              <a:xfrm>
                <a:off x="4196" y="2152"/>
                <a:ext cx="431"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151" name="Text Box 69"/>
              <p:cNvSpPr txBox="1">
                <a:spLocks noChangeArrowheads="1"/>
              </p:cNvSpPr>
              <p:nvPr/>
            </p:nvSpPr>
            <p:spPr bwMode="auto">
              <a:xfrm>
                <a:off x="4468" y="2288"/>
                <a:ext cx="431" cy="200"/>
              </a:xfrm>
              <a:prstGeom prst="rect">
                <a:avLst/>
              </a:prstGeom>
              <a:noFill/>
              <a:ln w="9525">
                <a:noFill/>
                <a:miter lim="800000"/>
                <a:headEnd/>
                <a:tailEnd/>
              </a:ln>
              <a:effectLst/>
            </p:spPr>
            <p:txBody>
              <a:bodyPr wrap="square">
                <a:spAutoFit/>
              </a:bodyPr>
              <a:lstStyle/>
              <a:p>
                <a:pPr>
                  <a:spcBef>
                    <a:spcPct val="50000"/>
                  </a:spcBef>
                </a:pPr>
                <a:r>
                  <a:rPr lang="en-US" altLang="zh-CN" sz="1400" dirty="0"/>
                  <a:t>0.41</a:t>
                </a:r>
              </a:p>
            </p:txBody>
          </p:sp>
          <p:sp>
            <p:nvSpPr>
              <p:cNvPr id="152" name="Text Box 70"/>
              <p:cNvSpPr txBox="1">
                <a:spLocks noChangeArrowheads="1"/>
              </p:cNvSpPr>
              <p:nvPr/>
            </p:nvSpPr>
            <p:spPr bwMode="auto">
              <a:xfrm>
                <a:off x="4740" y="2424"/>
                <a:ext cx="34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0.3</a:t>
                </a:r>
              </a:p>
            </p:txBody>
          </p:sp>
          <p:sp>
            <p:nvSpPr>
              <p:cNvPr id="153" name="Text Box 71"/>
              <p:cNvSpPr txBox="1">
                <a:spLocks noChangeArrowheads="1"/>
              </p:cNvSpPr>
              <p:nvPr/>
            </p:nvSpPr>
            <p:spPr bwMode="auto">
              <a:xfrm>
                <a:off x="4990" y="2605"/>
                <a:ext cx="408"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154" name="Text Box 72"/>
              <p:cNvSpPr txBox="1">
                <a:spLocks noChangeArrowheads="1"/>
              </p:cNvSpPr>
              <p:nvPr/>
            </p:nvSpPr>
            <p:spPr bwMode="auto">
              <a:xfrm>
                <a:off x="5307" y="2716"/>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55" name="Text Box 76"/>
              <p:cNvSpPr txBox="1">
                <a:spLocks noChangeArrowheads="1"/>
              </p:cNvSpPr>
              <p:nvPr/>
            </p:nvSpPr>
            <p:spPr bwMode="auto">
              <a:xfrm>
                <a:off x="3175" y="1725"/>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Y</a:t>
                </a:r>
              </a:p>
            </p:txBody>
          </p:sp>
          <p:sp>
            <p:nvSpPr>
              <p:cNvPr id="156" name="Line 92"/>
              <p:cNvSpPr>
                <a:spLocks noChangeShapeType="1"/>
              </p:cNvSpPr>
              <p:nvPr/>
            </p:nvSpPr>
            <p:spPr bwMode="auto">
              <a:xfrm flipH="1">
                <a:off x="3447" y="1797"/>
                <a:ext cx="1" cy="1111"/>
              </a:xfrm>
              <a:prstGeom prst="line">
                <a:avLst/>
              </a:prstGeom>
              <a:noFill/>
              <a:ln w="9525">
                <a:solidFill>
                  <a:srgbClr val="FF0000"/>
                </a:solidFill>
                <a:prstDash val="dash"/>
                <a:round/>
                <a:headEnd/>
                <a:tailEnd/>
              </a:ln>
              <a:effectLst/>
            </p:spPr>
            <p:txBody>
              <a:bodyPr/>
              <a:lstStyle/>
              <a:p>
                <a:endParaRPr lang="zh-CN" altLang="en-US"/>
              </a:p>
            </p:txBody>
          </p:sp>
          <p:sp>
            <p:nvSpPr>
              <p:cNvPr id="157" name="Line 161"/>
              <p:cNvSpPr>
                <a:spLocks noChangeShapeType="1"/>
              </p:cNvSpPr>
              <p:nvPr/>
            </p:nvSpPr>
            <p:spPr bwMode="auto">
              <a:xfrm>
                <a:off x="5534" y="1797"/>
                <a:ext cx="0" cy="1111"/>
              </a:xfrm>
              <a:prstGeom prst="line">
                <a:avLst/>
              </a:prstGeom>
              <a:noFill/>
              <a:ln w="9525">
                <a:solidFill>
                  <a:srgbClr val="FF0000"/>
                </a:solidFill>
                <a:prstDash val="dash"/>
                <a:round/>
                <a:headEnd/>
                <a:tailEnd/>
              </a:ln>
              <a:effectLst/>
            </p:spPr>
            <p:txBody>
              <a:bodyPr/>
              <a:lstStyle/>
              <a:p>
                <a:endParaRPr lang="zh-CN" altLang="en-US"/>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up)">
                                      <p:cBhvr>
                                        <p:cTn id="7" dur="2000"/>
                                        <p:tgtEl>
                                          <p:spTgt spid="3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wipe(up)">
                                      <p:cBhvr>
                                        <p:cTn id="12" dur="10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7"/>
                                        </p:tgtEl>
                                        <p:attrNameLst>
                                          <p:attrName>style.visibility</p:attrName>
                                        </p:attrNameLst>
                                      </p:cBhvr>
                                      <p:to>
                                        <p:strVal val="visible"/>
                                      </p:to>
                                    </p:set>
                                    <p:animEffect transition="in" filter="wipe(up)">
                                      <p:cBhvr>
                                        <p:cTn id="17" dur="5000"/>
                                        <p:tgtEl>
                                          <p:spTgt spid="5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20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up)">
                                      <p:cBhvr>
                                        <p:cTn id="27" dur="20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wipe(up)">
                                      <p:cBhvr>
                                        <p:cTn id="32" dur="20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63"/>
                                        </p:tgtEl>
                                        <p:attrNameLst>
                                          <p:attrName>style.visibility</p:attrName>
                                        </p:attrNameLst>
                                      </p:cBhvr>
                                      <p:to>
                                        <p:strVal val="visible"/>
                                      </p:to>
                                    </p:set>
                                    <p:animEffect transition="in" filter="wipe(up)">
                                      <p:cBhvr>
                                        <p:cTn id="37" dur="2000"/>
                                        <p:tgtEl>
                                          <p:spTgt spid="63"/>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nodeType="clickEffect">
                                  <p:stCondLst>
                                    <p:cond delay="0"/>
                                  </p:stCondLst>
                                  <p:childTnLst>
                                    <p:set>
                                      <p:cBhvr>
                                        <p:cTn id="41" dur="1" fill="hold">
                                          <p:stCondLst>
                                            <p:cond delay="0"/>
                                          </p:stCondLst>
                                        </p:cTn>
                                        <p:tgtEl>
                                          <p:spTgt spid="75"/>
                                        </p:tgtEl>
                                        <p:attrNameLst>
                                          <p:attrName>style.visibility</p:attrName>
                                        </p:attrNameLst>
                                      </p:cBhvr>
                                      <p:to>
                                        <p:strVal val="visible"/>
                                      </p:to>
                                    </p:set>
                                    <p:animEffect transition="in" filter="wipe(left)">
                                      <p:cBhvr>
                                        <p:cTn id="42" dur="1000"/>
                                        <p:tgtEl>
                                          <p:spTgt spid="75"/>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8" fill="hold" nodeType="clickEffect">
                                  <p:stCondLst>
                                    <p:cond delay="0"/>
                                  </p:stCondLst>
                                  <p:childTnLst>
                                    <p:set>
                                      <p:cBhvr>
                                        <p:cTn id="46" dur="1" fill="hold">
                                          <p:stCondLst>
                                            <p:cond delay="0"/>
                                          </p:stCondLst>
                                        </p:cTn>
                                        <p:tgtEl>
                                          <p:spTgt spid="120"/>
                                        </p:tgtEl>
                                        <p:attrNameLst>
                                          <p:attrName>style.visibility</p:attrName>
                                        </p:attrNameLst>
                                      </p:cBhvr>
                                      <p:to>
                                        <p:strVal val="visible"/>
                                      </p:to>
                                    </p:set>
                                    <p:animEffect transition="in" filter="wipe(left)">
                                      <p:cBhvr>
                                        <p:cTn id="47" dur="1000"/>
                                        <p:tgtEl>
                                          <p:spTgt spid="120"/>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8" fill="hold" nodeType="click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wipe(left)">
                                      <p:cBhvr>
                                        <p:cTn id="52" dur="1000"/>
                                        <p:tgtEl>
                                          <p:spTgt spid="91"/>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8" fill="hold" nodeType="clickEffect">
                                  <p:stCondLst>
                                    <p:cond delay="0"/>
                                  </p:stCondLst>
                                  <p:childTnLst>
                                    <p:set>
                                      <p:cBhvr>
                                        <p:cTn id="56" dur="1" fill="hold">
                                          <p:stCondLst>
                                            <p:cond delay="0"/>
                                          </p:stCondLst>
                                        </p:cTn>
                                        <p:tgtEl>
                                          <p:spTgt spid="130"/>
                                        </p:tgtEl>
                                        <p:attrNameLst>
                                          <p:attrName>style.visibility</p:attrName>
                                        </p:attrNameLst>
                                      </p:cBhvr>
                                      <p:to>
                                        <p:strVal val="visible"/>
                                      </p:to>
                                    </p:set>
                                    <p:animEffect transition="in" filter="wipe(left)">
                                      <p:cBhvr>
                                        <p:cTn id="57" dur="10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标准彩条</a:t>
            </a:r>
            <a:endParaRPr lang="zh-CN" altLang="en-US" dirty="0"/>
          </a:p>
        </p:txBody>
      </p:sp>
      <p:sp>
        <p:nvSpPr>
          <p:cNvPr id="3" name="内容占位符 2"/>
          <p:cNvSpPr>
            <a:spLocks noGrp="1"/>
          </p:cNvSpPr>
          <p:nvPr>
            <p:ph idx="1"/>
          </p:nvPr>
        </p:nvSpPr>
        <p:spPr>
          <a:xfrm>
            <a:off x="1066800" y="1124744"/>
            <a:ext cx="7620000" cy="5112568"/>
          </a:xfrm>
        </p:spPr>
        <p:txBody>
          <a:bodyPr/>
          <a:lstStyle/>
          <a:p>
            <a:r>
              <a:rPr lang="zh-CN" altLang="en-US" sz="2800" dirty="0" smtClean="0"/>
              <a:t>产生</a:t>
            </a:r>
            <a:endParaRPr lang="en-US" altLang="zh-CN" sz="2800" dirty="0" smtClean="0"/>
          </a:p>
          <a:p>
            <a:pPr lvl="1"/>
            <a:r>
              <a:rPr lang="zh-CN" altLang="en-US" sz="2400" dirty="0" smtClean="0"/>
              <a:t>标准彩条信号是由彩条信号发生器产生的一种测试信号。它是用电的方法产生的模拟彩色摄像机拍摄的光电转换信号</a:t>
            </a:r>
            <a:endParaRPr lang="en-US" altLang="zh-CN" sz="2400" dirty="0" smtClean="0"/>
          </a:p>
          <a:p>
            <a:r>
              <a:rPr lang="zh-CN" altLang="en-US" sz="2800" dirty="0" smtClean="0"/>
              <a:t>作用</a:t>
            </a:r>
            <a:endParaRPr lang="en-US" altLang="zh-CN" sz="2800" dirty="0" smtClean="0"/>
          </a:p>
          <a:p>
            <a:pPr lvl="1"/>
            <a:r>
              <a:rPr lang="zh-CN" altLang="en-US" sz="2400" dirty="0" smtClean="0"/>
              <a:t>常用于对彩色电视系统的传输特性进行测试和调整</a:t>
            </a:r>
            <a:endParaRPr lang="en-US" altLang="zh-CN" sz="2400" dirty="0" smtClean="0"/>
          </a:p>
          <a:p>
            <a:r>
              <a:rPr lang="zh-CN" altLang="en-US" sz="2800" dirty="0" smtClean="0"/>
              <a:t>组成</a:t>
            </a:r>
            <a:endParaRPr lang="en-US" altLang="zh-CN" sz="2800" dirty="0" smtClean="0"/>
          </a:p>
          <a:p>
            <a:pPr lvl="1"/>
            <a:r>
              <a:rPr lang="zh-CN" altLang="en-US" sz="2400" dirty="0" smtClean="0"/>
              <a:t>标准彩条信号是由三个基色、三个补色、白色和黑色，依亮度递减的顺序排列的</a:t>
            </a:r>
            <a:r>
              <a:rPr lang="en-US" altLang="zh-CN" sz="2400" dirty="0" smtClean="0"/>
              <a:t>8</a:t>
            </a:r>
            <a:r>
              <a:rPr lang="zh-CN" altLang="en-US" sz="2400" dirty="0" smtClean="0"/>
              <a:t>条垂直彩带</a:t>
            </a:r>
            <a:endParaRPr lang="en-US" altLang="zh-CN" sz="2400" dirty="0" smtClean="0"/>
          </a:p>
          <a:p>
            <a:pPr lvl="1"/>
            <a:r>
              <a:rPr lang="zh-CN" altLang="en-US" sz="2400" dirty="0" smtClean="0"/>
              <a:t>彩条电压波形是在一周期内用三个宽度倍增的理想方波构成的三基色信号</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标准彩条的表示方法</a:t>
            </a:r>
            <a:endParaRPr lang="zh-CN" altLang="en-US" dirty="0"/>
          </a:p>
        </p:txBody>
      </p:sp>
      <p:sp>
        <p:nvSpPr>
          <p:cNvPr id="3" name="内容占位符 2"/>
          <p:cNvSpPr>
            <a:spLocks noGrp="1"/>
          </p:cNvSpPr>
          <p:nvPr>
            <p:ph idx="1"/>
          </p:nvPr>
        </p:nvSpPr>
        <p:spPr>
          <a:xfrm>
            <a:off x="827584" y="836712"/>
            <a:ext cx="7859216" cy="5544616"/>
          </a:xfrm>
        </p:spPr>
        <p:txBody>
          <a:bodyPr/>
          <a:lstStyle/>
          <a:p>
            <a:r>
              <a:rPr lang="zh-CN" altLang="zh-CN" sz="2400" dirty="0" smtClean="0"/>
              <a:t>彩条信号的基本参数有两个</a:t>
            </a:r>
            <a:r>
              <a:rPr lang="zh-CN" altLang="en-US" sz="2400" dirty="0" smtClean="0"/>
              <a:t>：</a:t>
            </a:r>
            <a:r>
              <a:rPr lang="zh-CN" altLang="zh-CN" sz="2400" dirty="0" smtClean="0"/>
              <a:t>白条和彩条的幅度和饱和度</a:t>
            </a:r>
            <a:endParaRPr lang="en-US" altLang="zh-CN" sz="2400" dirty="0" smtClean="0"/>
          </a:p>
          <a:p>
            <a:r>
              <a:rPr lang="zh-CN" altLang="zh-CN" sz="2400" dirty="0" smtClean="0"/>
              <a:t>彩条信号通常有两种表示法</a:t>
            </a:r>
            <a:r>
              <a:rPr lang="zh-CN" altLang="en-US" sz="2400" dirty="0" smtClean="0"/>
              <a:t>：</a:t>
            </a:r>
            <a:r>
              <a:rPr lang="zh-CN" altLang="zh-CN" sz="2400" dirty="0" smtClean="0"/>
              <a:t>双数码表示与四数码表示法</a:t>
            </a:r>
            <a:endParaRPr lang="en-US" altLang="zh-CN" sz="2400" dirty="0" smtClean="0"/>
          </a:p>
          <a:p>
            <a:pPr lvl="1"/>
            <a:r>
              <a:rPr lang="zh-CN" altLang="en-US" sz="2400" dirty="0" smtClean="0"/>
              <a:t>双数码表示：用两个百分数表示幅度百分数（％）</a:t>
            </a:r>
            <a:r>
              <a:rPr lang="en-US" altLang="zh-CN" sz="2400" dirty="0" smtClean="0"/>
              <a:t>/</a:t>
            </a:r>
            <a:r>
              <a:rPr lang="zh-CN" altLang="en-US" sz="2400" dirty="0" smtClean="0"/>
              <a:t>饱和度百分数（％），如</a:t>
            </a:r>
            <a:r>
              <a:rPr lang="en-US" altLang="zh-CN" sz="2400" dirty="0" smtClean="0"/>
              <a:t>100/100</a:t>
            </a:r>
          </a:p>
          <a:p>
            <a:pPr lvl="2"/>
            <a:r>
              <a:rPr lang="zh-CN" altLang="en-US" sz="2000" dirty="0" smtClean="0"/>
              <a:t>幅度是指彩条信号中，彩条部分信号电压相对于白条部分信号电压幅度的相对值</a:t>
            </a:r>
            <a:endParaRPr lang="en-US" altLang="zh-CN" sz="2000" dirty="0" smtClean="0"/>
          </a:p>
          <a:p>
            <a:pPr lvl="2"/>
            <a:endParaRPr lang="en-US" altLang="zh-CN" sz="2000" dirty="0" smtClean="0"/>
          </a:p>
          <a:p>
            <a:pPr lvl="2"/>
            <a:r>
              <a:rPr lang="zh-CN" altLang="zh-CN" sz="2000" dirty="0" smtClean="0"/>
              <a:t>饱和度是指彩色纯净的程度，彩条中白光成分越少，饱和度越高</a:t>
            </a:r>
            <a:endParaRPr lang="en-US" altLang="zh-CN" sz="2000" dirty="0" smtClean="0"/>
          </a:p>
          <a:p>
            <a:pPr lvl="2"/>
            <a:endParaRPr lang="en-US" altLang="zh-CN" sz="2000" dirty="0" smtClean="0"/>
          </a:p>
          <a:p>
            <a:pPr lvl="2"/>
            <a:r>
              <a:rPr lang="en-US" altLang="zh-CN" sz="2000" dirty="0" err="1" smtClean="0"/>
              <a:t>E</a:t>
            </a:r>
            <a:r>
              <a:rPr lang="en-US" altLang="zh-CN" sz="2000" baseline="-25000" dirty="0" err="1" smtClean="0"/>
              <a:t>max</a:t>
            </a:r>
            <a:r>
              <a:rPr lang="zh-CN" altLang="en-US" sz="2000" dirty="0" smtClean="0"/>
              <a:t>和</a:t>
            </a:r>
            <a:r>
              <a:rPr lang="en-US" altLang="zh-CN" sz="2000" dirty="0" err="1" smtClean="0"/>
              <a:t>E</a:t>
            </a:r>
            <a:r>
              <a:rPr lang="en-US" altLang="zh-CN" sz="2000" baseline="-25000" dirty="0" err="1" smtClean="0"/>
              <a:t>min</a:t>
            </a:r>
            <a:r>
              <a:rPr lang="zh-CN" altLang="en-US" sz="2000" dirty="0" smtClean="0"/>
              <a:t>分别为彩条信号电压</a:t>
            </a:r>
            <a:r>
              <a:rPr lang="en-US" altLang="zh-CN" sz="2000" dirty="0" smtClean="0"/>
              <a:t>R</a:t>
            </a:r>
            <a:r>
              <a:rPr lang="en-US" altLang="zh-CN" sz="2000" baseline="-25000" dirty="0" smtClean="0"/>
              <a:t>0</a:t>
            </a:r>
            <a:r>
              <a:rPr lang="zh-CN" altLang="en-US" sz="2000" dirty="0" smtClean="0"/>
              <a:t>、</a:t>
            </a:r>
            <a:r>
              <a:rPr lang="en-US" altLang="zh-CN" sz="2000" dirty="0" smtClean="0"/>
              <a:t>G</a:t>
            </a:r>
            <a:r>
              <a:rPr lang="en-US" altLang="zh-CN" sz="2000" baseline="-25000" dirty="0" smtClean="0"/>
              <a:t>0</a:t>
            </a:r>
            <a:r>
              <a:rPr lang="zh-CN" altLang="en-US" sz="2000" dirty="0" smtClean="0"/>
              <a:t>和</a:t>
            </a:r>
            <a:r>
              <a:rPr lang="en-US" altLang="zh-CN" sz="2000" dirty="0" smtClean="0"/>
              <a:t>B</a:t>
            </a:r>
            <a:r>
              <a:rPr lang="en-US" altLang="zh-CN" sz="2000" baseline="-25000" dirty="0" smtClean="0"/>
              <a:t>0</a:t>
            </a:r>
            <a:r>
              <a:rPr lang="zh-CN" altLang="en-US" sz="2000" dirty="0" smtClean="0"/>
              <a:t>中的最大值和最小值，</a:t>
            </a:r>
            <a:r>
              <a:rPr lang="en-US" altLang="zh-CN" sz="2000" dirty="0" smtClean="0"/>
              <a:t>E</a:t>
            </a:r>
            <a:r>
              <a:rPr lang="en-US" altLang="zh-CN" sz="2000" baseline="-25000" dirty="0" smtClean="0"/>
              <a:t>W</a:t>
            </a:r>
            <a:r>
              <a:rPr lang="zh-CN" altLang="en-US" sz="2000" dirty="0" smtClean="0"/>
              <a:t>是白条的</a:t>
            </a:r>
            <a:r>
              <a:rPr lang="en-US" altLang="zh-CN" sz="2000" dirty="0" smtClean="0"/>
              <a:t>R</a:t>
            </a:r>
            <a:r>
              <a:rPr lang="en-US" altLang="zh-CN" sz="2000" baseline="-25000" dirty="0" smtClean="0"/>
              <a:t>0</a:t>
            </a:r>
            <a:r>
              <a:rPr lang="zh-CN" altLang="en-US" sz="2000" dirty="0" smtClean="0"/>
              <a:t>、</a:t>
            </a:r>
            <a:r>
              <a:rPr lang="en-US" altLang="zh-CN" sz="2000" dirty="0" smtClean="0"/>
              <a:t>G</a:t>
            </a:r>
            <a:r>
              <a:rPr lang="en-US" altLang="zh-CN" sz="2000" baseline="-25000" dirty="0" smtClean="0"/>
              <a:t>0</a:t>
            </a:r>
            <a:r>
              <a:rPr lang="zh-CN" altLang="en-US" sz="2000" dirty="0" smtClean="0"/>
              <a:t>、</a:t>
            </a:r>
            <a:r>
              <a:rPr lang="en-US" altLang="zh-CN" sz="2000" dirty="0" smtClean="0"/>
              <a:t>B</a:t>
            </a:r>
            <a:r>
              <a:rPr lang="en-US" altLang="zh-CN" sz="2000" baseline="-25000" dirty="0" smtClean="0"/>
              <a:t>0</a:t>
            </a:r>
            <a:r>
              <a:rPr lang="zh-CN" altLang="en-US" sz="2000" dirty="0" smtClean="0"/>
              <a:t>电压值</a:t>
            </a:r>
            <a:endParaRPr lang="en-US" altLang="zh-CN" sz="2000" dirty="0" smtClean="0"/>
          </a:p>
          <a:p>
            <a:pPr lvl="2"/>
            <a:r>
              <a:rPr lang="zh-CN" altLang="en-US" sz="2000" dirty="0" smtClean="0"/>
              <a:t>双数码表示法中的一切信号电压值均指</a:t>
            </a:r>
            <a:r>
              <a:rPr lang="en-US" altLang="zh-CN" sz="2000" dirty="0" smtClean="0">
                <a:latin typeface="Times New Roman" pitchFamily="18" charset="0"/>
                <a:cs typeface="Times New Roman" pitchFamily="18" charset="0"/>
              </a:rPr>
              <a:t>γ</a:t>
            </a:r>
            <a:r>
              <a:rPr lang="zh-CN" altLang="en-US" sz="2000" dirty="0" smtClean="0"/>
              <a:t>校正以前的数值</a:t>
            </a:r>
            <a:endParaRPr lang="en-US" altLang="zh-CN" sz="2000" dirty="0" smtClean="0"/>
          </a:p>
          <a:p>
            <a:endParaRPr lang="en-US" altLang="zh-CN"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595395" name="Object 3"/>
          <p:cNvGraphicFramePr>
            <a:graphicFrameLocks noChangeAspect="1"/>
          </p:cNvGraphicFramePr>
          <p:nvPr/>
        </p:nvGraphicFramePr>
        <p:xfrm>
          <a:off x="6987679" y="3645024"/>
          <a:ext cx="1328737" cy="719138"/>
        </p:xfrm>
        <a:graphic>
          <a:graphicData uri="http://schemas.openxmlformats.org/presentationml/2006/ole">
            <mc:AlternateContent xmlns:mc="http://schemas.openxmlformats.org/markup-compatibility/2006">
              <mc:Choice xmlns:v="urn:schemas-microsoft-com:vml" Requires="v">
                <p:oleObj spid="_x0000_s2043916" name="公式" r:id="rId3" imgW="799920" imgH="431640" progId="Equation.3">
                  <p:embed/>
                </p:oleObj>
              </mc:Choice>
              <mc:Fallback>
                <p:oleObj name="公式" r:id="rId3" imgW="7999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7679" y="3645024"/>
                        <a:ext cx="1328737"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5396" name="Object 4"/>
          <p:cNvGraphicFramePr>
            <a:graphicFrameLocks noChangeAspect="1"/>
          </p:cNvGraphicFramePr>
          <p:nvPr/>
        </p:nvGraphicFramePr>
        <p:xfrm>
          <a:off x="6532636" y="4581128"/>
          <a:ext cx="1855788" cy="803275"/>
        </p:xfrm>
        <a:graphic>
          <a:graphicData uri="http://schemas.openxmlformats.org/presentationml/2006/ole">
            <mc:AlternateContent xmlns:mc="http://schemas.openxmlformats.org/markup-compatibility/2006">
              <mc:Choice xmlns:v="urn:schemas-microsoft-com:vml" Requires="v">
                <p:oleObj spid="_x0000_s2043917" name="公式" r:id="rId5" imgW="1117440" imgH="482400" progId="Equation.3">
                  <p:embed/>
                </p:oleObj>
              </mc:Choice>
              <mc:Fallback>
                <p:oleObj name="公式" r:id="rId5" imgW="1117440" imgH="48240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32636" y="4581128"/>
                        <a:ext cx="1855788" cy="803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zh-CN" altLang="en-US" dirty="0" smtClean="0"/>
              <a:t>四数码表示法</a:t>
            </a:r>
            <a:endParaRPr lang="zh-CN" altLang="en-US" dirty="0"/>
          </a:p>
        </p:txBody>
      </p:sp>
      <p:sp>
        <p:nvSpPr>
          <p:cNvPr id="3" name="内容占位符 2"/>
          <p:cNvSpPr>
            <a:spLocks noGrp="1"/>
          </p:cNvSpPr>
          <p:nvPr>
            <p:ph idx="1"/>
          </p:nvPr>
        </p:nvSpPr>
        <p:spPr>
          <a:xfrm>
            <a:off x="683568" y="1124744"/>
            <a:ext cx="8003232" cy="5091460"/>
          </a:xfrm>
        </p:spPr>
        <p:txBody>
          <a:bodyPr/>
          <a:lstStyle/>
          <a:p>
            <a:r>
              <a:rPr lang="zh-CN" altLang="en-US" sz="2400" dirty="0" smtClean="0"/>
              <a:t>白条对应的幅度百分数</a:t>
            </a:r>
            <a:r>
              <a:rPr lang="en-US" altLang="zh-CN" sz="2400" dirty="0" smtClean="0"/>
              <a:t>/</a:t>
            </a:r>
            <a:r>
              <a:rPr lang="zh-CN" altLang="en-US" sz="2400" dirty="0" smtClean="0"/>
              <a:t>黑条对应的幅度百分数</a:t>
            </a:r>
            <a:r>
              <a:rPr lang="en-US" altLang="zh-CN" sz="2400" dirty="0" smtClean="0"/>
              <a:t>/</a:t>
            </a:r>
            <a:r>
              <a:rPr lang="zh-CN" altLang="en-US" sz="2400" dirty="0" smtClean="0"/>
              <a:t>彩条对应的最大幅度百分数</a:t>
            </a:r>
            <a:r>
              <a:rPr lang="en-US" altLang="zh-CN" sz="2400" dirty="0" smtClean="0"/>
              <a:t>/</a:t>
            </a:r>
            <a:r>
              <a:rPr lang="zh-CN" altLang="en-US" sz="2400" dirty="0" smtClean="0"/>
              <a:t>彩条对应的最小幅度百分数</a:t>
            </a:r>
            <a:endParaRPr lang="en-US" altLang="zh-CN" sz="2400" dirty="0" smtClean="0"/>
          </a:p>
          <a:p>
            <a:r>
              <a:rPr lang="zh-CN" altLang="zh-CN" sz="2400" dirty="0" smtClean="0"/>
              <a:t>以上幅度是指</a:t>
            </a:r>
            <a:r>
              <a:rPr lang="zh-CN" altLang="zh-CN" sz="2400" dirty="0" smtClean="0">
                <a:latin typeface="Times New Roman" pitchFamily="18" charset="0"/>
                <a:cs typeface="Times New Roman" pitchFamily="18" charset="0"/>
              </a:rPr>
              <a:t>γ</a:t>
            </a:r>
            <a:r>
              <a:rPr lang="zh-CN" altLang="zh-CN" sz="2400" dirty="0" smtClean="0"/>
              <a:t>校正后的信号</a:t>
            </a:r>
            <a:endParaRPr lang="en-US" altLang="zh-CN" sz="2400" dirty="0" smtClean="0"/>
          </a:p>
          <a:p>
            <a:r>
              <a:rPr lang="zh-CN" altLang="en-US" sz="2400" dirty="0" smtClean="0"/>
              <a:t>饱和度</a:t>
            </a:r>
            <a:endParaRPr lang="en-US" altLang="zh-CN" sz="2400" dirty="0" smtClean="0"/>
          </a:p>
          <a:p>
            <a:endParaRPr lang="en-US" altLang="zh-CN" sz="2400" dirty="0" smtClean="0"/>
          </a:p>
          <a:p>
            <a:r>
              <a:rPr lang="zh-CN" altLang="en-US" sz="2400" dirty="0" smtClean="0"/>
              <a:t>幅度</a:t>
            </a:r>
            <a:endParaRPr lang="en-US" altLang="zh-CN" sz="2400" dirty="0" smtClean="0"/>
          </a:p>
          <a:p>
            <a:endParaRPr lang="en-US" altLang="zh-CN" sz="2400" dirty="0" smtClean="0"/>
          </a:p>
          <a:p>
            <a:r>
              <a:rPr lang="zh-CN" altLang="en-US" sz="2400" dirty="0" smtClean="0"/>
              <a:t>常见的彩条规范</a:t>
            </a:r>
            <a:endParaRPr lang="en-US" altLang="zh-CN" sz="2400" dirty="0" smtClean="0"/>
          </a:p>
          <a:p>
            <a:pPr lvl="1"/>
            <a:r>
              <a:rPr lang="en-US" altLang="zh-CN" sz="2000" dirty="0" smtClean="0"/>
              <a:t>100/0/100/0</a:t>
            </a:r>
            <a:r>
              <a:rPr lang="zh-CN" altLang="en-US" sz="2000" dirty="0" smtClean="0"/>
              <a:t>彩条：饱和度</a:t>
            </a:r>
            <a:r>
              <a:rPr lang="en-US" altLang="zh-CN" sz="2000" dirty="0" smtClean="0"/>
              <a:t>100</a:t>
            </a:r>
            <a:r>
              <a:rPr lang="zh-CN" altLang="en-US" sz="2000" dirty="0" smtClean="0"/>
              <a:t>，幅度</a:t>
            </a:r>
            <a:r>
              <a:rPr lang="en-US" altLang="zh-CN" sz="2000" dirty="0" smtClean="0"/>
              <a:t>100</a:t>
            </a:r>
          </a:p>
          <a:p>
            <a:pPr lvl="1"/>
            <a:r>
              <a:rPr lang="en-US" altLang="zh-CN" sz="2000" dirty="0" smtClean="0"/>
              <a:t>100/0/75/0</a:t>
            </a:r>
            <a:r>
              <a:rPr lang="zh-CN" altLang="en-US" sz="2000" dirty="0" smtClean="0"/>
              <a:t>彩条：饱和度</a:t>
            </a:r>
            <a:r>
              <a:rPr lang="en-US" altLang="zh-CN" sz="2000" dirty="0" smtClean="0"/>
              <a:t>100</a:t>
            </a:r>
            <a:r>
              <a:rPr lang="zh-CN" altLang="en-US" sz="2000" dirty="0" smtClean="0"/>
              <a:t>，幅度</a:t>
            </a:r>
            <a:r>
              <a:rPr lang="en-US" altLang="zh-CN" sz="2000" dirty="0" smtClean="0"/>
              <a:t>75</a:t>
            </a:r>
            <a:r>
              <a:rPr lang="zh-CN" altLang="en-US" sz="2000" dirty="0" smtClean="0"/>
              <a:t>，</a:t>
            </a:r>
            <a:r>
              <a:rPr lang="zh-CN" altLang="zh-CN" sz="2000" dirty="0" smtClean="0"/>
              <a:t>我国电视采用</a:t>
            </a:r>
            <a:r>
              <a:rPr lang="zh-CN" altLang="en-US" sz="2000" dirty="0" smtClean="0"/>
              <a:t>的规范，原是欧洲广播联盟（</a:t>
            </a:r>
            <a:r>
              <a:rPr lang="en-US" altLang="zh-CN" sz="2000" dirty="0" smtClean="0"/>
              <a:t>European </a:t>
            </a:r>
            <a:r>
              <a:rPr lang="en-US" altLang="zh-CN" sz="2000" dirty="0" err="1" smtClean="0"/>
              <a:t>Broadcastin</a:t>
            </a:r>
            <a:r>
              <a:rPr lang="en-US" altLang="zh-CN" sz="2000" dirty="0" smtClean="0"/>
              <a:t> Union</a:t>
            </a:r>
            <a:r>
              <a:rPr lang="zh-CN" altLang="en-US" sz="2000" dirty="0" smtClean="0"/>
              <a:t>）提出并采用的，故称为</a:t>
            </a:r>
            <a:r>
              <a:rPr lang="en-US" altLang="zh-CN" sz="2000" dirty="0" smtClean="0"/>
              <a:t>EBU</a:t>
            </a:r>
            <a:r>
              <a:rPr lang="zh-CN" altLang="en-US" sz="2000" dirty="0" smtClean="0"/>
              <a:t>彩条</a:t>
            </a:r>
            <a:endParaRPr lang="en-US" altLang="zh-CN" sz="2000" dirty="0" smtClean="0"/>
          </a:p>
          <a:p>
            <a:pPr lvl="1"/>
            <a:r>
              <a:rPr lang="en-US" altLang="zh-CN" sz="2000" dirty="0" smtClean="0"/>
              <a:t>100/0/100/25</a:t>
            </a:r>
            <a:r>
              <a:rPr lang="zh-CN" altLang="en-US" sz="2000" dirty="0" smtClean="0"/>
              <a:t>彩条：</a:t>
            </a:r>
            <a:r>
              <a:rPr lang="en-US" altLang="zh-CN" sz="2000" dirty="0" smtClean="0"/>
              <a:t> 100</a:t>
            </a:r>
            <a:r>
              <a:rPr lang="zh-CN" altLang="en-US" sz="2000" dirty="0" smtClean="0"/>
              <a:t>％幅度，</a:t>
            </a:r>
            <a:r>
              <a:rPr lang="en-US" altLang="zh-CN" sz="2000" dirty="0" smtClean="0">
                <a:latin typeface="Times New Roman" pitchFamily="18" charset="0"/>
                <a:cs typeface="Times New Roman" pitchFamily="18" charset="0"/>
              </a:rPr>
              <a:t>γ</a:t>
            </a:r>
            <a:r>
              <a:rPr lang="zh-CN" altLang="en-US" sz="2000" dirty="0" smtClean="0"/>
              <a:t>＝</a:t>
            </a:r>
            <a:r>
              <a:rPr lang="en-US" altLang="zh-CN" sz="2000" dirty="0" smtClean="0"/>
              <a:t>2.2</a:t>
            </a:r>
            <a:r>
              <a:rPr lang="zh-CN" altLang="en-US" sz="2000" dirty="0" smtClean="0"/>
              <a:t>时饱和度为</a:t>
            </a:r>
            <a:r>
              <a:rPr lang="en-US" altLang="zh-CN" sz="2000" dirty="0" smtClean="0"/>
              <a:t>95</a:t>
            </a:r>
            <a:r>
              <a:rPr lang="zh-CN" altLang="en-US" sz="2000" dirty="0" smtClean="0"/>
              <a:t>％；</a:t>
            </a:r>
            <a:r>
              <a:rPr lang="en-US" altLang="zh-CN" sz="2000" dirty="0" smtClean="0">
                <a:latin typeface="Times New Roman" pitchFamily="18" charset="0"/>
                <a:cs typeface="Times New Roman" pitchFamily="18" charset="0"/>
              </a:rPr>
              <a:t>γ</a:t>
            </a:r>
            <a:r>
              <a:rPr lang="zh-CN" altLang="en-US" sz="2000" dirty="0" smtClean="0"/>
              <a:t>＝</a:t>
            </a:r>
            <a:r>
              <a:rPr lang="en-US" altLang="zh-CN" sz="2000" dirty="0" smtClean="0"/>
              <a:t>2.8</a:t>
            </a:r>
            <a:r>
              <a:rPr lang="zh-CN" altLang="en-US" sz="2000" dirty="0" smtClean="0"/>
              <a:t>时饱和度为</a:t>
            </a:r>
            <a:r>
              <a:rPr lang="en-US" altLang="zh-CN" sz="2000" dirty="0" smtClean="0"/>
              <a:t>98</a:t>
            </a:r>
            <a:r>
              <a:rPr lang="zh-CN" altLang="en-US" sz="2000" dirty="0" smtClean="0"/>
              <a:t>％</a:t>
            </a:r>
            <a:endParaRPr lang="en-US" altLang="zh-CN" sz="20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599490" name="Object 2"/>
          <p:cNvGraphicFramePr>
            <a:graphicFrameLocks noChangeAspect="1"/>
          </p:cNvGraphicFramePr>
          <p:nvPr/>
        </p:nvGraphicFramePr>
        <p:xfrm>
          <a:off x="2411760" y="3429942"/>
          <a:ext cx="1328738" cy="719138"/>
        </p:xfrm>
        <a:graphic>
          <a:graphicData uri="http://schemas.openxmlformats.org/presentationml/2006/ole">
            <mc:AlternateContent xmlns:mc="http://schemas.openxmlformats.org/markup-compatibility/2006">
              <mc:Choice xmlns:v="urn:schemas-microsoft-com:vml" Requires="v">
                <p:oleObj spid="_x0000_s2044940" name="公式" r:id="rId3" imgW="799920" imgH="431640" progId="Equation.3">
                  <p:embed/>
                </p:oleObj>
              </mc:Choice>
              <mc:Fallback>
                <p:oleObj name="公式" r:id="rId3" imgW="79992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760" y="3429942"/>
                        <a:ext cx="1328738" cy="719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99491" name="Object 3"/>
          <p:cNvGraphicFramePr>
            <a:graphicFrameLocks noChangeAspect="1"/>
          </p:cNvGraphicFramePr>
          <p:nvPr/>
        </p:nvGraphicFramePr>
        <p:xfrm>
          <a:off x="2305050" y="2420888"/>
          <a:ext cx="2214563" cy="930275"/>
        </p:xfrm>
        <a:graphic>
          <a:graphicData uri="http://schemas.openxmlformats.org/presentationml/2006/ole">
            <mc:AlternateContent xmlns:mc="http://schemas.openxmlformats.org/markup-compatibility/2006">
              <mc:Choice xmlns:v="urn:schemas-microsoft-com:vml" Requires="v">
                <p:oleObj spid="_x0000_s2044941" name="公式" r:id="rId5" imgW="1333440" imgH="558720" progId="Equation.3">
                  <p:embed/>
                </p:oleObj>
              </mc:Choice>
              <mc:Fallback>
                <p:oleObj name="公式" r:id="rId5" imgW="1333440" imgH="558720" progId="Equation.3">
                  <p:embed/>
                  <p:pic>
                    <p:nvPicPr>
                      <p:cNvPr id="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05050" y="2420888"/>
                        <a:ext cx="2214563" cy="930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彩色亮度、幅度及饱和度的计算</a:t>
            </a:r>
            <a:endParaRPr lang="zh-CN" altLang="en-US" dirty="0"/>
          </a:p>
        </p:txBody>
      </p:sp>
      <p:sp>
        <p:nvSpPr>
          <p:cNvPr id="3" name="内容占位符 2"/>
          <p:cNvSpPr>
            <a:spLocks noGrp="1"/>
          </p:cNvSpPr>
          <p:nvPr>
            <p:ph idx="1"/>
          </p:nvPr>
        </p:nvSpPr>
        <p:spPr>
          <a:xfrm>
            <a:off x="755576" y="980728"/>
            <a:ext cx="7931224" cy="4248472"/>
          </a:xfrm>
        </p:spPr>
        <p:txBody>
          <a:bodyPr/>
          <a:lstStyle/>
          <a:p>
            <a:r>
              <a:rPr lang="en-US" altLang="zh-CN" sz="2800" dirty="0" smtClean="0"/>
              <a:t>100/100</a:t>
            </a:r>
            <a:r>
              <a:rPr lang="zh-CN" altLang="en-US" sz="2800" dirty="0" smtClean="0"/>
              <a:t>的彩条</a:t>
            </a:r>
            <a:endParaRPr lang="en-US" altLang="zh-CN" sz="2800" dirty="0" smtClean="0"/>
          </a:p>
          <a:p>
            <a:r>
              <a:rPr lang="zh-CN" altLang="en-US" sz="2800" dirty="0" smtClean="0"/>
              <a:t>例</a:t>
            </a:r>
            <a:r>
              <a:rPr lang="en-US" altLang="zh-CN" sz="2800" dirty="0" smtClean="0"/>
              <a:t>1</a:t>
            </a:r>
            <a:r>
              <a:rPr lang="zh-CN" altLang="en-US" sz="2800" dirty="0" smtClean="0"/>
              <a:t>：某彩色 </a:t>
            </a:r>
            <a:r>
              <a:rPr lang="en-US" altLang="zh-CN" sz="2800" dirty="0" smtClean="0"/>
              <a:t>R</a:t>
            </a:r>
            <a:r>
              <a:rPr lang="en-US" altLang="zh-CN" sz="2800" dirty="0" smtClean="0">
                <a:cs typeface="Arial" charset="0"/>
              </a:rPr>
              <a:t>'</a:t>
            </a:r>
            <a:r>
              <a:rPr lang="zh-CN" altLang="en-US" sz="2800" dirty="0" smtClean="0"/>
              <a:t>＝</a:t>
            </a:r>
            <a:r>
              <a:rPr lang="en-US" altLang="zh-CN" sz="2800" dirty="0" smtClean="0"/>
              <a:t>G ' </a:t>
            </a:r>
            <a:r>
              <a:rPr lang="zh-CN" altLang="en-US" sz="2800" dirty="0" smtClean="0"/>
              <a:t>＝</a:t>
            </a:r>
            <a:r>
              <a:rPr lang="en-US" altLang="zh-CN" sz="2800" dirty="0" smtClean="0"/>
              <a:t>B ' </a:t>
            </a:r>
            <a:r>
              <a:rPr lang="zh-CN" altLang="en-US" sz="2800" dirty="0" smtClean="0"/>
              <a:t>＝</a:t>
            </a:r>
            <a:r>
              <a:rPr lang="en-US" altLang="zh-CN" sz="2800" dirty="0" smtClean="0"/>
              <a:t>0.8</a:t>
            </a:r>
          </a:p>
          <a:p>
            <a:pPr lvl="1">
              <a:buNone/>
            </a:pPr>
            <a:r>
              <a:rPr lang="en-US" altLang="zh-CN" sz="2400" dirty="0" smtClean="0"/>
              <a:t>Y</a:t>
            </a:r>
            <a:r>
              <a:rPr lang="zh-CN" altLang="en-US" sz="2400" dirty="0" smtClean="0"/>
              <a:t>＝</a:t>
            </a:r>
            <a:r>
              <a:rPr lang="en-US" altLang="zh-CN" sz="2400" dirty="0" smtClean="0"/>
              <a:t>0.3×0.8+0.59×0.8+0.11×0.8</a:t>
            </a:r>
            <a:r>
              <a:rPr lang="zh-CN" altLang="en-US" sz="2400" dirty="0" smtClean="0"/>
              <a:t>＝</a:t>
            </a:r>
            <a:r>
              <a:rPr lang="en-US" altLang="zh-CN" sz="2400" dirty="0" smtClean="0"/>
              <a:t>0.8</a:t>
            </a:r>
            <a:r>
              <a:rPr lang="zh-CN" altLang="en-US" sz="2400" dirty="0" smtClean="0"/>
              <a:t>，</a:t>
            </a:r>
            <a:r>
              <a:rPr lang="en-US" altLang="zh-CN" sz="2400" dirty="0" smtClean="0"/>
              <a:t>80%</a:t>
            </a:r>
            <a:r>
              <a:rPr lang="zh-CN" altLang="en-US" sz="2400" dirty="0" smtClean="0"/>
              <a:t>幅度灰色</a:t>
            </a:r>
            <a:endParaRPr lang="en-US" altLang="zh-CN" sz="2400" dirty="0" smtClean="0"/>
          </a:p>
          <a:p>
            <a:r>
              <a:rPr lang="zh-CN" altLang="en-US" sz="2800" dirty="0" smtClean="0"/>
              <a:t>例</a:t>
            </a:r>
            <a:r>
              <a:rPr lang="en-US" altLang="zh-CN" sz="2800" dirty="0" smtClean="0"/>
              <a:t>2</a:t>
            </a:r>
            <a:r>
              <a:rPr lang="zh-CN" altLang="en-US" sz="2800" dirty="0" smtClean="0"/>
              <a:t>：某彩色　</a:t>
            </a:r>
            <a:r>
              <a:rPr lang="en-US" altLang="zh-CN" sz="2800" dirty="0" smtClean="0"/>
              <a:t>R</a:t>
            </a:r>
            <a:r>
              <a:rPr lang="zh-CN" altLang="en-US" sz="2800" dirty="0" smtClean="0"/>
              <a:t>＝</a:t>
            </a:r>
            <a:r>
              <a:rPr lang="en-US" altLang="zh-CN" sz="2800" dirty="0" smtClean="0"/>
              <a:t>1</a:t>
            </a:r>
            <a:r>
              <a:rPr lang="zh-CN" altLang="en-US" sz="2800" dirty="0" smtClean="0"/>
              <a:t>　</a:t>
            </a:r>
            <a:r>
              <a:rPr lang="en-US" altLang="zh-CN" sz="2800" dirty="0" smtClean="0"/>
              <a:t>G' </a:t>
            </a:r>
            <a:r>
              <a:rPr lang="zh-CN" altLang="en-US" sz="2800" dirty="0" smtClean="0"/>
              <a:t>＝</a:t>
            </a:r>
            <a:r>
              <a:rPr lang="en-US" altLang="zh-CN" sz="2800" dirty="0" smtClean="0"/>
              <a:t>B ' </a:t>
            </a:r>
            <a:r>
              <a:rPr lang="zh-CN" altLang="en-US" sz="2800" dirty="0" smtClean="0"/>
              <a:t>＝</a:t>
            </a:r>
            <a:r>
              <a:rPr lang="en-US" altLang="zh-CN" sz="2800" dirty="0" smtClean="0"/>
              <a:t>0.2</a:t>
            </a:r>
          </a:p>
          <a:p>
            <a:pPr lvl="1">
              <a:buNone/>
            </a:pPr>
            <a:r>
              <a:rPr lang="zh-CN" altLang="en-US" sz="2400" dirty="0" smtClean="0"/>
              <a:t>可表示为</a:t>
            </a:r>
            <a:r>
              <a:rPr lang="en-US" altLang="zh-CN" sz="2400" dirty="0" smtClean="0"/>
              <a:t>0.2</a:t>
            </a:r>
            <a:r>
              <a:rPr lang="zh-CN" altLang="en-US" sz="2400" dirty="0" smtClean="0"/>
              <a:t>（</a:t>
            </a:r>
            <a:r>
              <a:rPr lang="en-US" altLang="zh-CN" sz="2400" dirty="0" smtClean="0"/>
              <a:t>R+ B+G</a:t>
            </a:r>
            <a:r>
              <a:rPr lang="zh-CN" altLang="en-US" sz="2400" dirty="0" smtClean="0"/>
              <a:t>）</a:t>
            </a:r>
            <a:r>
              <a:rPr lang="en-US" altLang="zh-CN" sz="2400" dirty="0" smtClean="0"/>
              <a:t>+0.8R</a:t>
            </a:r>
            <a:r>
              <a:rPr lang="zh-CN" altLang="en-US" sz="2400" dirty="0" smtClean="0"/>
              <a:t>，</a:t>
            </a:r>
            <a:r>
              <a:rPr lang="en-US" altLang="zh-CN" sz="2400" dirty="0" smtClean="0"/>
              <a:t> Y</a:t>
            </a:r>
            <a:r>
              <a:rPr lang="zh-CN" altLang="en-US" sz="2400" dirty="0" smtClean="0"/>
              <a:t>＝</a:t>
            </a:r>
            <a:r>
              <a:rPr lang="en-US" altLang="zh-CN" sz="2400" dirty="0" smtClean="0"/>
              <a:t>0.3×0.8+0.2</a:t>
            </a:r>
            <a:r>
              <a:rPr lang="zh-CN" altLang="en-US" sz="2400" dirty="0" smtClean="0"/>
              <a:t>＝</a:t>
            </a:r>
            <a:r>
              <a:rPr lang="en-US" altLang="zh-CN" sz="2400" dirty="0" smtClean="0"/>
              <a:t>0.44</a:t>
            </a:r>
          </a:p>
          <a:p>
            <a:pPr lvl="1">
              <a:buNone/>
            </a:pPr>
            <a:r>
              <a:rPr lang="zh-CN" altLang="en-US" sz="2400" dirty="0" smtClean="0"/>
              <a:t>该色为红色，</a:t>
            </a:r>
            <a:r>
              <a:rPr lang="en-US" altLang="zh-CN" sz="2400" dirty="0" smtClean="0"/>
              <a:t>100%</a:t>
            </a:r>
            <a:r>
              <a:rPr lang="zh-CN" altLang="en-US" sz="2400" dirty="0" smtClean="0"/>
              <a:t>幅度，</a:t>
            </a:r>
            <a:r>
              <a:rPr lang="en-US" altLang="zh-CN" sz="2400" dirty="0" smtClean="0"/>
              <a:t>80%</a:t>
            </a:r>
            <a:r>
              <a:rPr lang="zh-CN" altLang="en-US" sz="2400" dirty="0" smtClean="0"/>
              <a:t>饱和度（粉红色）</a:t>
            </a:r>
            <a:endParaRPr lang="en-US" altLang="zh-CN" sz="2400" dirty="0" smtClean="0"/>
          </a:p>
          <a:p>
            <a:r>
              <a:rPr lang="zh-CN" altLang="en-US" sz="2800" dirty="0" smtClean="0"/>
              <a:t>例</a:t>
            </a:r>
            <a:r>
              <a:rPr lang="en-US" altLang="zh-CN" sz="2800" dirty="0" smtClean="0"/>
              <a:t>3</a:t>
            </a:r>
            <a:r>
              <a:rPr lang="zh-CN" altLang="en-US" sz="2800" dirty="0" smtClean="0"/>
              <a:t>：某彩色  </a:t>
            </a:r>
            <a:r>
              <a:rPr lang="en-US" altLang="zh-CN" sz="2800" dirty="0" smtClean="0"/>
              <a:t>R ' </a:t>
            </a:r>
            <a:r>
              <a:rPr lang="zh-CN" altLang="en-US" sz="2800" dirty="0" smtClean="0"/>
              <a:t>＝</a:t>
            </a:r>
            <a:r>
              <a:rPr lang="en-US" altLang="zh-CN" sz="2800" dirty="0" smtClean="0"/>
              <a:t>G ' </a:t>
            </a:r>
            <a:r>
              <a:rPr lang="zh-CN" altLang="en-US" sz="2800" dirty="0" smtClean="0"/>
              <a:t>＝</a:t>
            </a:r>
            <a:r>
              <a:rPr lang="en-US" altLang="zh-CN" sz="2800" dirty="0" smtClean="0"/>
              <a:t>0.8</a:t>
            </a:r>
            <a:r>
              <a:rPr lang="zh-CN" altLang="en-US" sz="2800" dirty="0" smtClean="0"/>
              <a:t>　</a:t>
            </a:r>
            <a:r>
              <a:rPr lang="en-US" altLang="zh-CN" sz="2800" dirty="0" smtClean="0"/>
              <a:t>B ' </a:t>
            </a:r>
            <a:r>
              <a:rPr lang="zh-CN" altLang="en-US" sz="2800" dirty="0" smtClean="0"/>
              <a:t>＝</a:t>
            </a:r>
            <a:r>
              <a:rPr lang="en-US" altLang="zh-CN" sz="2800" dirty="0" smtClean="0"/>
              <a:t>0.2</a:t>
            </a:r>
          </a:p>
          <a:p>
            <a:pPr lvl="1">
              <a:buNone/>
            </a:pPr>
            <a:r>
              <a:rPr lang="zh-CN" altLang="en-US" sz="2400" dirty="0" smtClean="0"/>
              <a:t>计算得　</a:t>
            </a:r>
            <a:r>
              <a:rPr lang="en-US" altLang="zh-CN" sz="2400" dirty="0" smtClean="0"/>
              <a:t>Y</a:t>
            </a:r>
            <a:r>
              <a:rPr lang="zh-CN" altLang="en-US" sz="2400" dirty="0" smtClean="0"/>
              <a:t>＝</a:t>
            </a:r>
            <a:r>
              <a:rPr lang="en-US" altLang="zh-CN" sz="2400" dirty="0" smtClean="0"/>
              <a:t>0.73</a:t>
            </a:r>
            <a:r>
              <a:rPr lang="zh-CN" altLang="en-US" sz="2400" dirty="0" smtClean="0"/>
              <a:t>，该彩色可表示为</a:t>
            </a:r>
            <a:r>
              <a:rPr lang="en-US" altLang="zh-CN" sz="2400" dirty="0" smtClean="0"/>
              <a:t>0.6</a:t>
            </a:r>
            <a:r>
              <a:rPr lang="zh-CN" altLang="en-US" sz="2400" dirty="0" smtClean="0"/>
              <a:t>（</a:t>
            </a:r>
            <a:r>
              <a:rPr lang="en-US" altLang="zh-CN" sz="2400" dirty="0" smtClean="0"/>
              <a:t>R+G</a:t>
            </a:r>
            <a:r>
              <a:rPr lang="zh-CN" altLang="en-US" sz="2400" dirty="0" smtClean="0"/>
              <a:t>）</a:t>
            </a:r>
            <a:r>
              <a:rPr lang="en-US" altLang="zh-CN" sz="2400" dirty="0" smtClean="0"/>
              <a:t>+0.2</a:t>
            </a:r>
            <a:r>
              <a:rPr lang="zh-CN" altLang="en-US" sz="2400" dirty="0" smtClean="0"/>
              <a:t>（</a:t>
            </a:r>
            <a:r>
              <a:rPr lang="en-US" altLang="zh-CN" sz="2400" dirty="0" smtClean="0"/>
              <a:t>R+G+B</a:t>
            </a:r>
            <a:r>
              <a:rPr lang="zh-CN" altLang="en-US" sz="2400" dirty="0" smtClean="0"/>
              <a:t>）</a:t>
            </a:r>
            <a:endParaRPr lang="en-US" altLang="zh-CN" sz="2400" dirty="0" smtClean="0"/>
          </a:p>
          <a:p>
            <a:pPr lvl="1">
              <a:buNone/>
            </a:pPr>
            <a:r>
              <a:rPr lang="zh-CN" altLang="en-US" sz="2400" dirty="0" smtClean="0"/>
              <a:t>黄色　</a:t>
            </a:r>
            <a:r>
              <a:rPr lang="en-US" altLang="zh-CN" sz="2400" dirty="0" smtClean="0"/>
              <a:t>80 %</a:t>
            </a:r>
            <a:r>
              <a:rPr lang="zh-CN" altLang="en-US" sz="2400" dirty="0" smtClean="0"/>
              <a:t>幅度，饱和度为</a:t>
            </a:r>
            <a:endParaRPr lang="en-US" altLang="zh-CN" sz="2400" dirty="0" smtClean="0"/>
          </a:p>
          <a:p>
            <a:endParaRPr lang="en-US" altLang="zh-CN"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593347" name="Object 3"/>
          <p:cNvGraphicFramePr>
            <a:graphicFrameLocks noChangeAspect="1"/>
          </p:cNvGraphicFramePr>
          <p:nvPr/>
        </p:nvGraphicFramePr>
        <p:xfrm>
          <a:off x="5220072" y="5366097"/>
          <a:ext cx="2445775" cy="655191"/>
        </p:xfrm>
        <a:graphic>
          <a:graphicData uri="http://schemas.openxmlformats.org/presentationml/2006/ole">
            <mc:AlternateContent xmlns:mc="http://schemas.openxmlformats.org/markup-compatibility/2006">
              <mc:Choice xmlns:v="urn:schemas-microsoft-com:vml" Requires="v">
                <p:oleObj spid="_x0000_s2045959" name="公式" r:id="rId3" imgW="1473120" imgH="393480" progId="Equation.3">
                  <p:embed/>
                </p:oleObj>
              </mc:Choice>
              <mc:Fallback>
                <p:oleObj name="公式" r:id="rId3" imgW="1473120" imgH="39348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0072" y="5366097"/>
                        <a:ext cx="2445775" cy="6551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593347"/>
                                        </p:tgtEl>
                                        <p:attrNameLst>
                                          <p:attrName>style.visibility</p:attrName>
                                        </p:attrNameLst>
                                      </p:cBhvr>
                                      <p:to>
                                        <p:strVal val="visible"/>
                                      </p:to>
                                    </p:set>
                                    <p:animEffect transition="in" filter="wipe(left)">
                                      <p:cBhvr>
                                        <p:cTn id="7" dur="1000"/>
                                        <p:tgtEl>
                                          <p:spTgt spid="15933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标准彩条的色差</a:t>
            </a:r>
            <a:endParaRPr lang="zh-CN" altLang="en-US" dirty="0"/>
          </a:p>
        </p:txBody>
      </p:sp>
      <p:sp>
        <p:nvSpPr>
          <p:cNvPr id="3" name="内容占位符 2"/>
          <p:cNvSpPr>
            <a:spLocks noGrp="1"/>
          </p:cNvSpPr>
          <p:nvPr>
            <p:ph idx="1"/>
          </p:nvPr>
        </p:nvSpPr>
        <p:spPr>
          <a:xfrm>
            <a:off x="827584" y="1371600"/>
            <a:ext cx="3528392" cy="4865712"/>
          </a:xfrm>
        </p:spPr>
        <p:txBody>
          <a:bodyPr/>
          <a:lstStyle/>
          <a:p>
            <a:r>
              <a:rPr lang="zh-CN" altLang="en-US" sz="2400" dirty="0" smtClean="0"/>
              <a:t>为什么要采用</a:t>
            </a:r>
            <a:r>
              <a:rPr lang="en-US" altLang="zh-CN" sz="2400" dirty="0" smtClean="0"/>
              <a:t>100/100</a:t>
            </a:r>
            <a:r>
              <a:rPr lang="zh-CN" altLang="en-US" sz="2400" dirty="0" smtClean="0"/>
              <a:t>以外的其他彩条规范？</a:t>
            </a:r>
            <a:endParaRPr lang="en-US" altLang="zh-CN" sz="2400" dirty="0" smtClean="0"/>
          </a:p>
          <a:p>
            <a:r>
              <a:rPr lang="zh-CN" altLang="en-US" sz="2400" dirty="0" smtClean="0"/>
              <a:t>“</a:t>
            </a:r>
            <a:r>
              <a:rPr lang="en-US" altLang="zh-CN" sz="2400" dirty="0" smtClean="0"/>
              <a:t>100</a:t>
            </a:r>
            <a:r>
              <a:rPr lang="zh-CN" altLang="en-US" sz="2400" dirty="0" smtClean="0"/>
              <a:t>％幅度、</a:t>
            </a:r>
            <a:r>
              <a:rPr lang="en-US" altLang="zh-CN" sz="2400" dirty="0" smtClean="0"/>
              <a:t>100</a:t>
            </a:r>
            <a:r>
              <a:rPr lang="zh-CN" altLang="en-US" sz="2400" dirty="0" smtClean="0"/>
              <a:t>％饱和度”彩条，这种规范中白条电平为</a:t>
            </a:r>
            <a:r>
              <a:rPr lang="en-US" altLang="zh-CN" sz="2400" dirty="0" smtClean="0"/>
              <a:t>1</a:t>
            </a:r>
            <a:r>
              <a:rPr lang="zh-CN" altLang="en-US" sz="2400" dirty="0" smtClean="0"/>
              <a:t>，黑条电平为</a:t>
            </a:r>
            <a:r>
              <a:rPr lang="en-US" altLang="zh-CN" sz="2400" dirty="0" smtClean="0"/>
              <a:t>0</a:t>
            </a:r>
            <a:r>
              <a:rPr lang="zh-CN" altLang="en-US" sz="2400" dirty="0" smtClean="0"/>
              <a:t>，三基色信号的电平非</a:t>
            </a:r>
            <a:r>
              <a:rPr lang="en-US" altLang="zh-CN" sz="2400" dirty="0" smtClean="0"/>
              <a:t>1</a:t>
            </a:r>
            <a:r>
              <a:rPr lang="zh-CN" altLang="en-US" sz="2400" dirty="0" smtClean="0"/>
              <a:t>即</a:t>
            </a:r>
            <a:r>
              <a:rPr lang="en-US" altLang="zh-CN" sz="2400" dirty="0" smtClean="0"/>
              <a:t>0</a:t>
            </a:r>
            <a:r>
              <a:rPr lang="zh-CN" altLang="en-US" sz="2400" dirty="0" smtClean="0"/>
              <a:t>。</a:t>
            </a:r>
            <a:r>
              <a:rPr lang="zh-CN" altLang="en-US" sz="2400" dirty="0" smtClean="0">
                <a:latin typeface="宋体" charset="-122"/>
              </a:rPr>
              <a:t>但此类彩条色度信号幅度较大，与亮度信号叠加后会造成信号动态范围过大而产生失真</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5" name="Group 3"/>
          <p:cNvGrpSpPr>
            <a:grpSpLocks/>
          </p:cNvGrpSpPr>
          <p:nvPr/>
        </p:nvGrpSpPr>
        <p:grpSpPr bwMode="auto">
          <a:xfrm>
            <a:off x="4716462" y="260648"/>
            <a:ext cx="3924300" cy="3902075"/>
            <a:chOff x="1972" y="189"/>
            <a:chExt cx="2472" cy="2458"/>
          </a:xfrm>
        </p:grpSpPr>
        <p:grpSp>
          <p:nvGrpSpPr>
            <p:cNvPr id="6" name="Group 4"/>
            <p:cNvGrpSpPr>
              <a:grpSpLocks/>
            </p:cNvGrpSpPr>
            <p:nvPr/>
          </p:nvGrpSpPr>
          <p:grpSpPr bwMode="auto">
            <a:xfrm>
              <a:off x="2235" y="402"/>
              <a:ext cx="2106" cy="249"/>
              <a:chOff x="3379" y="278"/>
              <a:chExt cx="1089" cy="748"/>
            </a:xfrm>
          </p:grpSpPr>
          <p:sp>
            <p:nvSpPr>
              <p:cNvPr id="86" name="Rectangle 5"/>
              <p:cNvSpPr>
                <a:spLocks noChangeArrowheads="1"/>
              </p:cNvSpPr>
              <p:nvPr/>
            </p:nvSpPr>
            <p:spPr bwMode="auto">
              <a:xfrm>
                <a:off x="3379" y="278"/>
                <a:ext cx="136" cy="748"/>
              </a:xfrm>
              <a:prstGeom prst="rect">
                <a:avLst/>
              </a:prstGeom>
              <a:solidFill>
                <a:schemeClr val="bg1"/>
              </a:solidFill>
              <a:ln w="9525">
                <a:solidFill>
                  <a:schemeClr val="bg1"/>
                </a:solidFill>
                <a:miter lim="800000"/>
                <a:headEnd/>
                <a:tailEnd/>
              </a:ln>
              <a:effectLst/>
            </p:spPr>
            <p:txBody>
              <a:bodyPr wrap="none" anchor="ctr"/>
              <a:lstStyle/>
              <a:p>
                <a:endParaRPr lang="zh-CN" altLang="en-US"/>
              </a:p>
            </p:txBody>
          </p:sp>
          <p:sp>
            <p:nvSpPr>
              <p:cNvPr id="87" name="Rectangle 6"/>
              <p:cNvSpPr>
                <a:spLocks noChangeArrowheads="1"/>
              </p:cNvSpPr>
              <p:nvPr/>
            </p:nvSpPr>
            <p:spPr bwMode="auto">
              <a:xfrm>
                <a:off x="3515" y="278"/>
                <a:ext cx="136" cy="748"/>
              </a:xfrm>
              <a:prstGeom prst="rect">
                <a:avLst/>
              </a:prstGeom>
              <a:solidFill>
                <a:srgbClr val="F0F8A6"/>
              </a:solidFill>
              <a:ln w="9525">
                <a:solidFill>
                  <a:srgbClr val="F0F8A6"/>
                </a:solidFill>
                <a:miter lim="800000"/>
                <a:headEnd/>
                <a:tailEnd/>
              </a:ln>
              <a:effectLst/>
            </p:spPr>
            <p:txBody>
              <a:bodyPr wrap="none" anchor="ctr"/>
              <a:lstStyle/>
              <a:p>
                <a:endParaRPr lang="zh-CN" altLang="en-US"/>
              </a:p>
            </p:txBody>
          </p:sp>
          <p:sp>
            <p:nvSpPr>
              <p:cNvPr id="88" name="Rectangle 7"/>
              <p:cNvSpPr>
                <a:spLocks noChangeArrowheads="1"/>
              </p:cNvSpPr>
              <p:nvPr/>
            </p:nvSpPr>
            <p:spPr bwMode="auto">
              <a:xfrm>
                <a:off x="3651" y="278"/>
                <a:ext cx="136" cy="748"/>
              </a:xfrm>
              <a:prstGeom prst="rect">
                <a:avLst/>
              </a:prstGeom>
              <a:solidFill>
                <a:srgbClr val="00FFFF"/>
              </a:solidFill>
              <a:ln w="9525">
                <a:solidFill>
                  <a:schemeClr val="accent1"/>
                </a:solidFill>
                <a:miter lim="800000"/>
                <a:headEnd/>
                <a:tailEnd/>
              </a:ln>
              <a:effectLst/>
            </p:spPr>
            <p:txBody>
              <a:bodyPr wrap="none" anchor="ctr"/>
              <a:lstStyle/>
              <a:p>
                <a:endParaRPr lang="zh-CN" altLang="en-US"/>
              </a:p>
            </p:txBody>
          </p:sp>
          <p:sp>
            <p:nvSpPr>
              <p:cNvPr id="89" name="Rectangle 8"/>
              <p:cNvSpPr>
                <a:spLocks noChangeArrowheads="1"/>
              </p:cNvSpPr>
              <p:nvPr/>
            </p:nvSpPr>
            <p:spPr bwMode="auto">
              <a:xfrm>
                <a:off x="3787" y="278"/>
                <a:ext cx="136" cy="748"/>
              </a:xfrm>
              <a:prstGeom prst="rect">
                <a:avLst/>
              </a:prstGeom>
              <a:solidFill>
                <a:srgbClr val="00FF00"/>
              </a:solidFill>
              <a:ln w="9525">
                <a:solidFill>
                  <a:srgbClr val="00FF00"/>
                </a:solidFill>
                <a:miter lim="800000"/>
                <a:headEnd/>
                <a:tailEnd/>
              </a:ln>
              <a:effectLst/>
            </p:spPr>
            <p:txBody>
              <a:bodyPr wrap="none" anchor="ctr"/>
              <a:lstStyle/>
              <a:p>
                <a:endParaRPr lang="zh-CN" altLang="en-US"/>
              </a:p>
            </p:txBody>
          </p:sp>
          <p:sp>
            <p:nvSpPr>
              <p:cNvPr id="90" name="Rectangle 9"/>
              <p:cNvSpPr>
                <a:spLocks noChangeArrowheads="1"/>
              </p:cNvSpPr>
              <p:nvPr/>
            </p:nvSpPr>
            <p:spPr bwMode="auto">
              <a:xfrm>
                <a:off x="3924" y="278"/>
                <a:ext cx="136" cy="748"/>
              </a:xfrm>
              <a:prstGeom prst="rect">
                <a:avLst/>
              </a:prstGeom>
              <a:solidFill>
                <a:srgbClr val="FAA4DF"/>
              </a:solidFill>
              <a:ln w="9525">
                <a:solidFill>
                  <a:srgbClr val="FAA4DF"/>
                </a:solidFill>
                <a:miter lim="800000"/>
                <a:headEnd/>
                <a:tailEnd/>
              </a:ln>
              <a:effectLst/>
            </p:spPr>
            <p:txBody>
              <a:bodyPr wrap="none" anchor="ctr"/>
              <a:lstStyle/>
              <a:p>
                <a:endParaRPr lang="zh-CN" altLang="en-US"/>
              </a:p>
            </p:txBody>
          </p:sp>
          <p:sp>
            <p:nvSpPr>
              <p:cNvPr id="91" name="Rectangle 10"/>
              <p:cNvSpPr>
                <a:spLocks noChangeArrowheads="1"/>
              </p:cNvSpPr>
              <p:nvPr/>
            </p:nvSpPr>
            <p:spPr bwMode="auto">
              <a:xfrm>
                <a:off x="4060" y="278"/>
                <a:ext cx="136" cy="748"/>
              </a:xfrm>
              <a:prstGeom prst="rect">
                <a:avLst/>
              </a:prstGeom>
              <a:solidFill>
                <a:srgbClr val="FF0000"/>
              </a:solidFill>
              <a:ln w="9525">
                <a:solidFill>
                  <a:srgbClr val="FF0000"/>
                </a:solidFill>
                <a:miter lim="800000"/>
                <a:headEnd/>
                <a:tailEnd/>
              </a:ln>
              <a:effectLst/>
            </p:spPr>
            <p:txBody>
              <a:bodyPr wrap="none" anchor="ctr"/>
              <a:lstStyle/>
              <a:p>
                <a:endParaRPr lang="zh-CN" altLang="en-US"/>
              </a:p>
            </p:txBody>
          </p:sp>
          <p:sp>
            <p:nvSpPr>
              <p:cNvPr id="92" name="Rectangle 11"/>
              <p:cNvSpPr>
                <a:spLocks noChangeArrowheads="1"/>
              </p:cNvSpPr>
              <p:nvPr/>
            </p:nvSpPr>
            <p:spPr bwMode="auto">
              <a:xfrm>
                <a:off x="4196" y="278"/>
                <a:ext cx="136" cy="748"/>
              </a:xfrm>
              <a:prstGeom prst="rect">
                <a:avLst/>
              </a:prstGeom>
              <a:solidFill>
                <a:srgbClr val="3333FF"/>
              </a:solidFill>
              <a:ln w="9525">
                <a:solidFill>
                  <a:srgbClr val="3333FF"/>
                </a:solidFill>
                <a:miter lim="800000"/>
                <a:headEnd/>
                <a:tailEnd/>
              </a:ln>
              <a:effectLst/>
            </p:spPr>
            <p:txBody>
              <a:bodyPr wrap="none" anchor="ctr"/>
              <a:lstStyle/>
              <a:p>
                <a:endParaRPr lang="zh-CN" altLang="en-US"/>
              </a:p>
            </p:txBody>
          </p:sp>
          <p:sp>
            <p:nvSpPr>
              <p:cNvPr id="93" name="Rectangle 12"/>
              <p:cNvSpPr>
                <a:spLocks noChangeArrowheads="1"/>
              </p:cNvSpPr>
              <p:nvPr/>
            </p:nvSpPr>
            <p:spPr bwMode="auto">
              <a:xfrm>
                <a:off x="4332" y="278"/>
                <a:ext cx="136" cy="748"/>
              </a:xfrm>
              <a:prstGeom prst="rect">
                <a:avLst/>
              </a:prstGeom>
              <a:solidFill>
                <a:schemeClr val="bg2">
                  <a:lumMod val="10000"/>
                </a:schemeClr>
              </a:solidFill>
              <a:ln w="9525">
                <a:solidFill>
                  <a:schemeClr val="tx1"/>
                </a:solidFill>
                <a:miter lim="800000"/>
                <a:headEnd/>
                <a:tailEnd/>
              </a:ln>
              <a:effectLst/>
            </p:spPr>
            <p:txBody>
              <a:bodyPr wrap="none" anchor="ctr"/>
              <a:lstStyle/>
              <a:p>
                <a:endParaRPr lang="zh-CN" altLang="en-US"/>
              </a:p>
            </p:txBody>
          </p:sp>
          <p:sp>
            <p:nvSpPr>
              <p:cNvPr id="94" name="Rectangle 13"/>
              <p:cNvSpPr>
                <a:spLocks noChangeArrowheads="1"/>
              </p:cNvSpPr>
              <p:nvPr/>
            </p:nvSpPr>
            <p:spPr bwMode="auto">
              <a:xfrm>
                <a:off x="3379" y="278"/>
                <a:ext cx="1089" cy="748"/>
              </a:xfrm>
              <a:prstGeom prst="rect">
                <a:avLst/>
              </a:prstGeom>
              <a:noFill/>
              <a:ln w="9525">
                <a:solidFill>
                  <a:schemeClr val="tx1"/>
                </a:solidFill>
                <a:miter lim="800000"/>
                <a:headEnd/>
                <a:tailEnd/>
              </a:ln>
              <a:effectLst/>
            </p:spPr>
            <p:txBody>
              <a:bodyPr wrap="none" anchor="ctr"/>
              <a:lstStyle/>
              <a:p>
                <a:endParaRPr lang="zh-CN" altLang="en-US"/>
              </a:p>
            </p:txBody>
          </p:sp>
        </p:grpSp>
        <p:sp>
          <p:nvSpPr>
            <p:cNvPr id="9" name="Text Box 14"/>
            <p:cNvSpPr txBox="1">
              <a:spLocks noChangeArrowheads="1"/>
            </p:cNvSpPr>
            <p:nvPr/>
          </p:nvSpPr>
          <p:spPr bwMode="auto">
            <a:xfrm>
              <a:off x="2267" y="189"/>
              <a:ext cx="2177" cy="212"/>
            </a:xfrm>
            <a:prstGeom prst="rect">
              <a:avLst/>
            </a:prstGeom>
            <a:noFill/>
            <a:ln w="9525">
              <a:noFill/>
              <a:miter lim="800000"/>
              <a:headEnd/>
              <a:tailEnd/>
            </a:ln>
            <a:effectLst/>
          </p:spPr>
          <p:txBody>
            <a:bodyPr>
              <a:spAutoFit/>
            </a:bodyPr>
            <a:lstStyle/>
            <a:p>
              <a:pPr>
                <a:spcBef>
                  <a:spcPct val="50000"/>
                </a:spcBef>
              </a:pPr>
              <a:r>
                <a:rPr lang="zh-CN" altLang="en-US" sz="1600"/>
                <a:t>白　黄　青　绿　紫　红　兰　黑</a:t>
              </a:r>
            </a:p>
          </p:txBody>
        </p:sp>
        <p:grpSp>
          <p:nvGrpSpPr>
            <p:cNvPr id="7" name="Group 15"/>
            <p:cNvGrpSpPr>
              <a:grpSpLocks/>
            </p:cNvGrpSpPr>
            <p:nvPr/>
          </p:nvGrpSpPr>
          <p:grpSpPr bwMode="auto">
            <a:xfrm>
              <a:off x="2245" y="719"/>
              <a:ext cx="2109" cy="182"/>
              <a:chOff x="3266" y="2137"/>
              <a:chExt cx="2109" cy="182"/>
            </a:xfrm>
          </p:grpSpPr>
          <p:sp>
            <p:nvSpPr>
              <p:cNvPr id="77" name="Line 16"/>
              <p:cNvSpPr>
                <a:spLocks noChangeShapeType="1"/>
              </p:cNvSpPr>
              <p:nvPr/>
            </p:nvSpPr>
            <p:spPr bwMode="auto">
              <a:xfrm>
                <a:off x="3266" y="2137"/>
                <a:ext cx="521" cy="0"/>
              </a:xfrm>
              <a:prstGeom prst="line">
                <a:avLst/>
              </a:prstGeom>
              <a:noFill/>
              <a:ln w="9525">
                <a:solidFill>
                  <a:schemeClr val="tx1"/>
                </a:solidFill>
                <a:round/>
                <a:headEnd/>
                <a:tailEnd/>
              </a:ln>
              <a:effectLst/>
            </p:spPr>
            <p:txBody>
              <a:bodyPr/>
              <a:lstStyle/>
              <a:p>
                <a:endParaRPr lang="zh-CN" altLang="en-US"/>
              </a:p>
            </p:txBody>
          </p:sp>
          <p:sp>
            <p:nvSpPr>
              <p:cNvPr id="78" name="Line 17"/>
              <p:cNvSpPr>
                <a:spLocks noChangeShapeType="1"/>
              </p:cNvSpPr>
              <p:nvPr/>
            </p:nvSpPr>
            <p:spPr bwMode="auto">
              <a:xfrm>
                <a:off x="3787" y="2137"/>
                <a:ext cx="0" cy="182"/>
              </a:xfrm>
              <a:prstGeom prst="line">
                <a:avLst/>
              </a:prstGeom>
              <a:noFill/>
              <a:ln w="9525">
                <a:solidFill>
                  <a:schemeClr val="tx1"/>
                </a:solidFill>
                <a:round/>
                <a:headEnd/>
                <a:tailEnd/>
              </a:ln>
              <a:effectLst/>
            </p:spPr>
            <p:txBody>
              <a:bodyPr/>
              <a:lstStyle/>
              <a:p>
                <a:endParaRPr lang="zh-CN" altLang="en-US"/>
              </a:p>
            </p:txBody>
          </p:sp>
          <p:sp>
            <p:nvSpPr>
              <p:cNvPr id="79" name="Line 18"/>
              <p:cNvSpPr>
                <a:spLocks noChangeShapeType="1"/>
              </p:cNvSpPr>
              <p:nvPr/>
            </p:nvSpPr>
            <p:spPr bwMode="auto">
              <a:xfrm>
                <a:off x="3787" y="2319"/>
                <a:ext cx="522" cy="0"/>
              </a:xfrm>
              <a:prstGeom prst="line">
                <a:avLst/>
              </a:prstGeom>
              <a:noFill/>
              <a:ln w="9525">
                <a:solidFill>
                  <a:schemeClr val="tx1"/>
                </a:solidFill>
                <a:round/>
                <a:headEnd/>
                <a:tailEnd/>
              </a:ln>
              <a:effectLst/>
            </p:spPr>
            <p:txBody>
              <a:bodyPr/>
              <a:lstStyle/>
              <a:p>
                <a:endParaRPr lang="zh-CN" altLang="en-US"/>
              </a:p>
            </p:txBody>
          </p:sp>
          <p:sp>
            <p:nvSpPr>
              <p:cNvPr id="80" name="Line 19"/>
              <p:cNvSpPr>
                <a:spLocks noChangeShapeType="1"/>
              </p:cNvSpPr>
              <p:nvPr/>
            </p:nvSpPr>
            <p:spPr bwMode="auto">
              <a:xfrm flipV="1">
                <a:off x="4309" y="2137"/>
                <a:ext cx="0" cy="182"/>
              </a:xfrm>
              <a:prstGeom prst="line">
                <a:avLst/>
              </a:prstGeom>
              <a:noFill/>
              <a:ln w="9525">
                <a:solidFill>
                  <a:schemeClr val="tx1"/>
                </a:solidFill>
                <a:round/>
                <a:headEnd/>
                <a:tailEnd/>
              </a:ln>
              <a:effectLst/>
            </p:spPr>
            <p:txBody>
              <a:bodyPr/>
              <a:lstStyle/>
              <a:p>
                <a:endParaRPr lang="zh-CN" altLang="en-US"/>
              </a:p>
            </p:txBody>
          </p:sp>
          <p:sp>
            <p:nvSpPr>
              <p:cNvPr id="81" name="Line 20"/>
              <p:cNvSpPr>
                <a:spLocks noChangeShapeType="1"/>
              </p:cNvSpPr>
              <p:nvPr/>
            </p:nvSpPr>
            <p:spPr bwMode="auto">
              <a:xfrm>
                <a:off x="4309" y="2137"/>
                <a:ext cx="544" cy="0"/>
              </a:xfrm>
              <a:prstGeom prst="line">
                <a:avLst/>
              </a:prstGeom>
              <a:noFill/>
              <a:ln w="9525">
                <a:solidFill>
                  <a:schemeClr val="tx1"/>
                </a:solidFill>
                <a:round/>
                <a:headEnd/>
                <a:tailEnd/>
              </a:ln>
              <a:effectLst/>
            </p:spPr>
            <p:txBody>
              <a:bodyPr/>
              <a:lstStyle/>
              <a:p>
                <a:endParaRPr lang="zh-CN" altLang="en-US"/>
              </a:p>
            </p:txBody>
          </p:sp>
          <p:sp>
            <p:nvSpPr>
              <p:cNvPr id="82" name="Line 21"/>
              <p:cNvSpPr>
                <a:spLocks noChangeShapeType="1"/>
              </p:cNvSpPr>
              <p:nvPr/>
            </p:nvSpPr>
            <p:spPr bwMode="auto">
              <a:xfrm>
                <a:off x="4853" y="2137"/>
                <a:ext cx="0" cy="182"/>
              </a:xfrm>
              <a:prstGeom prst="line">
                <a:avLst/>
              </a:prstGeom>
              <a:noFill/>
              <a:ln w="9525">
                <a:solidFill>
                  <a:schemeClr val="tx1"/>
                </a:solidFill>
                <a:round/>
                <a:headEnd/>
                <a:tailEnd/>
              </a:ln>
              <a:effectLst/>
            </p:spPr>
            <p:txBody>
              <a:bodyPr/>
              <a:lstStyle/>
              <a:p>
                <a:endParaRPr lang="zh-CN" altLang="en-US"/>
              </a:p>
            </p:txBody>
          </p:sp>
          <p:sp>
            <p:nvSpPr>
              <p:cNvPr id="83" name="Line 22"/>
              <p:cNvSpPr>
                <a:spLocks noChangeShapeType="1"/>
              </p:cNvSpPr>
              <p:nvPr/>
            </p:nvSpPr>
            <p:spPr bwMode="auto">
              <a:xfrm>
                <a:off x="4853" y="2319"/>
                <a:ext cx="522" cy="0"/>
              </a:xfrm>
              <a:prstGeom prst="line">
                <a:avLst/>
              </a:prstGeom>
              <a:noFill/>
              <a:ln w="9525">
                <a:solidFill>
                  <a:schemeClr val="tx1"/>
                </a:solidFill>
                <a:round/>
                <a:headEnd/>
                <a:tailEnd/>
              </a:ln>
              <a:effectLst/>
            </p:spPr>
            <p:txBody>
              <a:bodyPr/>
              <a:lstStyle/>
              <a:p>
                <a:endParaRPr lang="zh-CN" altLang="en-US"/>
              </a:p>
            </p:txBody>
          </p:sp>
          <p:sp>
            <p:nvSpPr>
              <p:cNvPr id="84" name="Line 23"/>
              <p:cNvSpPr>
                <a:spLocks noChangeShapeType="1"/>
              </p:cNvSpPr>
              <p:nvPr/>
            </p:nvSpPr>
            <p:spPr bwMode="auto">
              <a:xfrm flipV="1">
                <a:off x="5375" y="2137"/>
                <a:ext cx="0" cy="182"/>
              </a:xfrm>
              <a:prstGeom prst="line">
                <a:avLst/>
              </a:prstGeom>
              <a:noFill/>
              <a:ln w="9525">
                <a:solidFill>
                  <a:schemeClr val="tx1"/>
                </a:solidFill>
                <a:round/>
                <a:headEnd/>
                <a:tailEnd/>
              </a:ln>
              <a:effectLst/>
            </p:spPr>
            <p:txBody>
              <a:bodyPr/>
              <a:lstStyle/>
              <a:p>
                <a:endParaRPr lang="zh-CN" altLang="en-US"/>
              </a:p>
            </p:txBody>
          </p:sp>
          <p:sp>
            <p:nvSpPr>
              <p:cNvPr id="85" name="Line 24"/>
              <p:cNvSpPr>
                <a:spLocks noChangeShapeType="1"/>
              </p:cNvSpPr>
              <p:nvPr/>
            </p:nvSpPr>
            <p:spPr bwMode="auto">
              <a:xfrm>
                <a:off x="3266" y="2137"/>
                <a:ext cx="0" cy="182"/>
              </a:xfrm>
              <a:prstGeom prst="line">
                <a:avLst/>
              </a:prstGeom>
              <a:noFill/>
              <a:ln w="9525">
                <a:solidFill>
                  <a:schemeClr val="tx1"/>
                </a:solidFill>
                <a:round/>
                <a:headEnd/>
                <a:tailEnd/>
              </a:ln>
              <a:effectLst/>
            </p:spPr>
            <p:txBody>
              <a:bodyPr/>
              <a:lstStyle/>
              <a:p>
                <a:endParaRPr lang="zh-CN" altLang="en-US"/>
              </a:p>
            </p:txBody>
          </p:sp>
        </p:grpSp>
        <p:grpSp>
          <p:nvGrpSpPr>
            <p:cNvPr id="8" name="Group 25"/>
            <p:cNvGrpSpPr>
              <a:grpSpLocks/>
            </p:cNvGrpSpPr>
            <p:nvPr/>
          </p:nvGrpSpPr>
          <p:grpSpPr bwMode="auto">
            <a:xfrm>
              <a:off x="2245" y="1307"/>
              <a:ext cx="2086" cy="183"/>
              <a:chOff x="3266" y="2386"/>
              <a:chExt cx="2086" cy="183"/>
            </a:xfrm>
          </p:grpSpPr>
          <p:grpSp>
            <p:nvGrpSpPr>
              <p:cNvPr id="10" name="Group 26"/>
              <p:cNvGrpSpPr>
                <a:grpSpLocks/>
              </p:cNvGrpSpPr>
              <p:nvPr/>
            </p:nvGrpSpPr>
            <p:grpSpPr bwMode="auto">
              <a:xfrm>
                <a:off x="3266" y="2386"/>
                <a:ext cx="1043" cy="182"/>
                <a:chOff x="3266" y="2386"/>
                <a:chExt cx="2109" cy="182"/>
              </a:xfrm>
            </p:grpSpPr>
            <p:sp>
              <p:nvSpPr>
                <p:cNvPr id="68" name="Line 27"/>
                <p:cNvSpPr>
                  <a:spLocks noChangeShapeType="1"/>
                </p:cNvSpPr>
                <p:nvPr/>
              </p:nvSpPr>
              <p:spPr bwMode="auto">
                <a:xfrm>
                  <a:off x="3266" y="2386"/>
                  <a:ext cx="521" cy="0"/>
                </a:xfrm>
                <a:prstGeom prst="line">
                  <a:avLst/>
                </a:prstGeom>
                <a:noFill/>
                <a:ln w="9525">
                  <a:solidFill>
                    <a:schemeClr val="tx1"/>
                  </a:solidFill>
                  <a:round/>
                  <a:headEnd/>
                  <a:tailEnd/>
                </a:ln>
                <a:effectLst/>
              </p:spPr>
              <p:txBody>
                <a:bodyPr/>
                <a:lstStyle/>
                <a:p>
                  <a:endParaRPr lang="zh-CN" altLang="en-US"/>
                </a:p>
              </p:txBody>
            </p:sp>
            <p:sp>
              <p:nvSpPr>
                <p:cNvPr id="69" name="Line 28"/>
                <p:cNvSpPr>
                  <a:spLocks noChangeShapeType="1"/>
                </p:cNvSpPr>
                <p:nvPr/>
              </p:nvSpPr>
              <p:spPr bwMode="auto">
                <a:xfrm>
                  <a:off x="3787" y="2386"/>
                  <a:ext cx="0" cy="182"/>
                </a:xfrm>
                <a:prstGeom prst="line">
                  <a:avLst/>
                </a:prstGeom>
                <a:noFill/>
                <a:ln w="9525">
                  <a:solidFill>
                    <a:schemeClr val="tx1"/>
                  </a:solidFill>
                  <a:round/>
                  <a:headEnd/>
                  <a:tailEnd/>
                </a:ln>
                <a:effectLst/>
              </p:spPr>
              <p:txBody>
                <a:bodyPr/>
                <a:lstStyle/>
                <a:p>
                  <a:endParaRPr lang="zh-CN" altLang="en-US"/>
                </a:p>
              </p:txBody>
            </p:sp>
            <p:sp>
              <p:nvSpPr>
                <p:cNvPr id="70" name="Line 29"/>
                <p:cNvSpPr>
                  <a:spLocks noChangeShapeType="1"/>
                </p:cNvSpPr>
                <p:nvPr/>
              </p:nvSpPr>
              <p:spPr bwMode="auto">
                <a:xfrm>
                  <a:off x="3787" y="2568"/>
                  <a:ext cx="522" cy="0"/>
                </a:xfrm>
                <a:prstGeom prst="line">
                  <a:avLst/>
                </a:prstGeom>
                <a:noFill/>
                <a:ln w="9525">
                  <a:solidFill>
                    <a:schemeClr val="tx1"/>
                  </a:solidFill>
                  <a:round/>
                  <a:headEnd/>
                  <a:tailEnd/>
                </a:ln>
                <a:effectLst/>
              </p:spPr>
              <p:txBody>
                <a:bodyPr/>
                <a:lstStyle/>
                <a:p>
                  <a:endParaRPr lang="zh-CN" altLang="en-US"/>
                </a:p>
              </p:txBody>
            </p:sp>
            <p:sp>
              <p:nvSpPr>
                <p:cNvPr id="71" name="Line 30"/>
                <p:cNvSpPr>
                  <a:spLocks noChangeShapeType="1"/>
                </p:cNvSpPr>
                <p:nvPr/>
              </p:nvSpPr>
              <p:spPr bwMode="auto">
                <a:xfrm flipV="1">
                  <a:off x="4309" y="2386"/>
                  <a:ext cx="0" cy="182"/>
                </a:xfrm>
                <a:prstGeom prst="line">
                  <a:avLst/>
                </a:prstGeom>
                <a:noFill/>
                <a:ln w="9525">
                  <a:solidFill>
                    <a:schemeClr val="tx1"/>
                  </a:solidFill>
                  <a:round/>
                  <a:headEnd/>
                  <a:tailEnd/>
                </a:ln>
                <a:effectLst/>
              </p:spPr>
              <p:txBody>
                <a:bodyPr/>
                <a:lstStyle/>
                <a:p>
                  <a:endParaRPr lang="zh-CN" altLang="en-US"/>
                </a:p>
              </p:txBody>
            </p:sp>
            <p:sp>
              <p:nvSpPr>
                <p:cNvPr id="72" name="Line 31"/>
                <p:cNvSpPr>
                  <a:spLocks noChangeShapeType="1"/>
                </p:cNvSpPr>
                <p:nvPr/>
              </p:nvSpPr>
              <p:spPr bwMode="auto">
                <a:xfrm>
                  <a:off x="4309" y="2386"/>
                  <a:ext cx="544" cy="0"/>
                </a:xfrm>
                <a:prstGeom prst="line">
                  <a:avLst/>
                </a:prstGeom>
                <a:noFill/>
                <a:ln w="9525">
                  <a:solidFill>
                    <a:schemeClr val="tx1"/>
                  </a:solidFill>
                  <a:round/>
                  <a:headEnd/>
                  <a:tailEnd/>
                </a:ln>
                <a:effectLst/>
              </p:spPr>
              <p:txBody>
                <a:bodyPr/>
                <a:lstStyle/>
                <a:p>
                  <a:endParaRPr lang="zh-CN" altLang="en-US"/>
                </a:p>
              </p:txBody>
            </p:sp>
            <p:sp>
              <p:nvSpPr>
                <p:cNvPr id="73" name="Line 32"/>
                <p:cNvSpPr>
                  <a:spLocks noChangeShapeType="1"/>
                </p:cNvSpPr>
                <p:nvPr/>
              </p:nvSpPr>
              <p:spPr bwMode="auto">
                <a:xfrm>
                  <a:off x="4853" y="2386"/>
                  <a:ext cx="0" cy="182"/>
                </a:xfrm>
                <a:prstGeom prst="line">
                  <a:avLst/>
                </a:prstGeom>
                <a:noFill/>
                <a:ln w="9525">
                  <a:solidFill>
                    <a:schemeClr val="tx1"/>
                  </a:solidFill>
                  <a:round/>
                  <a:headEnd/>
                  <a:tailEnd/>
                </a:ln>
                <a:effectLst/>
              </p:spPr>
              <p:txBody>
                <a:bodyPr/>
                <a:lstStyle/>
                <a:p>
                  <a:endParaRPr lang="zh-CN" altLang="en-US"/>
                </a:p>
              </p:txBody>
            </p:sp>
            <p:sp>
              <p:nvSpPr>
                <p:cNvPr id="74" name="Line 33"/>
                <p:cNvSpPr>
                  <a:spLocks noChangeShapeType="1"/>
                </p:cNvSpPr>
                <p:nvPr/>
              </p:nvSpPr>
              <p:spPr bwMode="auto">
                <a:xfrm>
                  <a:off x="4853" y="2568"/>
                  <a:ext cx="522" cy="0"/>
                </a:xfrm>
                <a:prstGeom prst="line">
                  <a:avLst/>
                </a:prstGeom>
                <a:noFill/>
                <a:ln w="9525">
                  <a:solidFill>
                    <a:schemeClr val="tx1"/>
                  </a:solidFill>
                  <a:round/>
                  <a:headEnd/>
                  <a:tailEnd/>
                </a:ln>
                <a:effectLst/>
              </p:spPr>
              <p:txBody>
                <a:bodyPr/>
                <a:lstStyle/>
                <a:p>
                  <a:endParaRPr lang="zh-CN" altLang="en-US"/>
                </a:p>
              </p:txBody>
            </p:sp>
            <p:sp>
              <p:nvSpPr>
                <p:cNvPr id="75" name="Line 34"/>
                <p:cNvSpPr>
                  <a:spLocks noChangeShapeType="1"/>
                </p:cNvSpPr>
                <p:nvPr/>
              </p:nvSpPr>
              <p:spPr bwMode="auto">
                <a:xfrm flipV="1">
                  <a:off x="5375" y="2387"/>
                  <a:ext cx="0" cy="181"/>
                </a:xfrm>
                <a:prstGeom prst="line">
                  <a:avLst/>
                </a:prstGeom>
                <a:noFill/>
                <a:ln w="9525">
                  <a:solidFill>
                    <a:schemeClr val="tx1"/>
                  </a:solidFill>
                  <a:round/>
                  <a:headEnd/>
                  <a:tailEnd/>
                </a:ln>
                <a:effectLst/>
              </p:spPr>
              <p:txBody>
                <a:bodyPr/>
                <a:lstStyle/>
                <a:p>
                  <a:endParaRPr lang="zh-CN" altLang="en-US"/>
                </a:p>
              </p:txBody>
            </p:sp>
            <p:sp>
              <p:nvSpPr>
                <p:cNvPr id="76" name="Line 35"/>
                <p:cNvSpPr>
                  <a:spLocks noChangeShapeType="1"/>
                </p:cNvSpPr>
                <p:nvPr/>
              </p:nvSpPr>
              <p:spPr bwMode="auto">
                <a:xfrm>
                  <a:off x="3266" y="2386"/>
                  <a:ext cx="0" cy="182"/>
                </a:xfrm>
                <a:prstGeom prst="line">
                  <a:avLst/>
                </a:prstGeom>
                <a:noFill/>
                <a:ln w="9525">
                  <a:solidFill>
                    <a:schemeClr val="tx1"/>
                  </a:solidFill>
                  <a:round/>
                  <a:headEnd/>
                  <a:tailEnd/>
                </a:ln>
                <a:effectLst/>
              </p:spPr>
              <p:txBody>
                <a:bodyPr/>
                <a:lstStyle/>
                <a:p>
                  <a:endParaRPr lang="zh-CN" altLang="en-US"/>
                </a:p>
              </p:txBody>
            </p:sp>
          </p:grpSp>
          <p:sp>
            <p:nvSpPr>
              <p:cNvPr id="60" name="Line 36"/>
              <p:cNvSpPr>
                <a:spLocks noChangeShapeType="1"/>
              </p:cNvSpPr>
              <p:nvPr/>
            </p:nvSpPr>
            <p:spPr bwMode="auto">
              <a:xfrm>
                <a:off x="4309" y="2387"/>
                <a:ext cx="258" cy="0"/>
              </a:xfrm>
              <a:prstGeom prst="line">
                <a:avLst/>
              </a:prstGeom>
              <a:noFill/>
              <a:ln w="9525">
                <a:solidFill>
                  <a:schemeClr val="tx1"/>
                </a:solidFill>
                <a:round/>
                <a:headEnd/>
                <a:tailEnd/>
              </a:ln>
              <a:effectLst/>
            </p:spPr>
            <p:txBody>
              <a:bodyPr/>
              <a:lstStyle/>
              <a:p>
                <a:endParaRPr lang="zh-CN" altLang="en-US"/>
              </a:p>
            </p:txBody>
          </p:sp>
          <p:sp>
            <p:nvSpPr>
              <p:cNvPr id="61" name="Line 37"/>
              <p:cNvSpPr>
                <a:spLocks noChangeShapeType="1"/>
              </p:cNvSpPr>
              <p:nvPr/>
            </p:nvSpPr>
            <p:spPr bwMode="auto">
              <a:xfrm>
                <a:off x="4567" y="2387"/>
                <a:ext cx="0" cy="182"/>
              </a:xfrm>
              <a:prstGeom prst="line">
                <a:avLst/>
              </a:prstGeom>
              <a:noFill/>
              <a:ln w="9525">
                <a:solidFill>
                  <a:schemeClr val="tx1"/>
                </a:solidFill>
                <a:round/>
                <a:headEnd/>
                <a:tailEnd/>
              </a:ln>
              <a:effectLst/>
            </p:spPr>
            <p:txBody>
              <a:bodyPr/>
              <a:lstStyle/>
              <a:p>
                <a:endParaRPr lang="zh-CN" altLang="en-US"/>
              </a:p>
            </p:txBody>
          </p:sp>
          <p:sp>
            <p:nvSpPr>
              <p:cNvPr id="62" name="Line 38"/>
              <p:cNvSpPr>
                <a:spLocks noChangeShapeType="1"/>
              </p:cNvSpPr>
              <p:nvPr/>
            </p:nvSpPr>
            <p:spPr bwMode="auto">
              <a:xfrm>
                <a:off x="4567" y="2569"/>
                <a:ext cx="258" cy="0"/>
              </a:xfrm>
              <a:prstGeom prst="line">
                <a:avLst/>
              </a:prstGeom>
              <a:noFill/>
              <a:ln w="9525">
                <a:solidFill>
                  <a:schemeClr val="tx1"/>
                </a:solidFill>
                <a:round/>
                <a:headEnd/>
                <a:tailEnd/>
              </a:ln>
              <a:effectLst/>
            </p:spPr>
            <p:txBody>
              <a:bodyPr/>
              <a:lstStyle/>
              <a:p>
                <a:endParaRPr lang="zh-CN" altLang="en-US"/>
              </a:p>
            </p:txBody>
          </p:sp>
          <p:sp>
            <p:nvSpPr>
              <p:cNvPr id="63" name="Line 39"/>
              <p:cNvSpPr>
                <a:spLocks noChangeShapeType="1"/>
              </p:cNvSpPr>
              <p:nvPr/>
            </p:nvSpPr>
            <p:spPr bwMode="auto">
              <a:xfrm flipV="1">
                <a:off x="4825" y="2387"/>
                <a:ext cx="0" cy="182"/>
              </a:xfrm>
              <a:prstGeom prst="line">
                <a:avLst/>
              </a:prstGeom>
              <a:noFill/>
              <a:ln w="9525">
                <a:solidFill>
                  <a:schemeClr val="tx1"/>
                </a:solidFill>
                <a:round/>
                <a:headEnd/>
                <a:tailEnd/>
              </a:ln>
              <a:effectLst/>
            </p:spPr>
            <p:txBody>
              <a:bodyPr/>
              <a:lstStyle/>
              <a:p>
                <a:endParaRPr lang="zh-CN" altLang="en-US"/>
              </a:p>
            </p:txBody>
          </p:sp>
          <p:sp>
            <p:nvSpPr>
              <p:cNvPr id="64" name="Line 40"/>
              <p:cNvSpPr>
                <a:spLocks noChangeShapeType="1"/>
              </p:cNvSpPr>
              <p:nvPr/>
            </p:nvSpPr>
            <p:spPr bwMode="auto">
              <a:xfrm>
                <a:off x="4825" y="2387"/>
                <a:ext cx="269" cy="0"/>
              </a:xfrm>
              <a:prstGeom prst="line">
                <a:avLst/>
              </a:prstGeom>
              <a:noFill/>
              <a:ln w="9525">
                <a:solidFill>
                  <a:schemeClr val="tx1"/>
                </a:solidFill>
                <a:round/>
                <a:headEnd/>
                <a:tailEnd/>
              </a:ln>
              <a:effectLst/>
            </p:spPr>
            <p:txBody>
              <a:bodyPr/>
              <a:lstStyle/>
              <a:p>
                <a:endParaRPr lang="zh-CN" altLang="en-US"/>
              </a:p>
            </p:txBody>
          </p:sp>
          <p:sp>
            <p:nvSpPr>
              <p:cNvPr id="65" name="Line 41"/>
              <p:cNvSpPr>
                <a:spLocks noChangeShapeType="1"/>
              </p:cNvSpPr>
              <p:nvPr/>
            </p:nvSpPr>
            <p:spPr bwMode="auto">
              <a:xfrm>
                <a:off x="5094" y="2387"/>
                <a:ext cx="0" cy="182"/>
              </a:xfrm>
              <a:prstGeom prst="line">
                <a:avLst/>
              </a:prstGeom>
              <a:noFill/>
              <a:ln w="9525">
                <a:solidFill>
                  <a:schemeClr val="tx1"/>
                </a:solidFill>
                <a:round/>
                <a:headEnd/>
                <a:tailEnd/>
              </a:ln>
              <a:effectLst/>
            </p:spPr>
            <p:txBody>
              <a:bodyPr/>
              <a:lstStyle/>
              <a:p>
                <a:endParaRPr lang="zh-CN" altLang="en-US"/>
              </a:p>
            </p:txBody>
          </p:sp>
          <p:sp>
            <p:nvSpPr>
              <p:cNvPr id="66" name="Line 42"/>
              <p:cNvSpPr>
                <a:spLocks noChangeShapeType="1"/>
              </p:cNvSpPr>
              <p:nvPr/>
            </p:nvSpPr>
            <p:spPr bwMode="auto">
              <a:xfrm>
                <a:off x="5094" y="2569"/>
                <a:ext cx="258" cy="0"/>
              </a:xfrm>
              <a:prstGeom prst="line">
                <a:avLst/>
              </a:prstGeom>
              <a:noFill/>
              <a:ln w="9525">
                <a:solidFill>
                  <a:schemeClr val="tx1"/>
                </a:solidFill>
                <a:round/>
                <a:headEnd/>
                <a:tailEnd/>
              </a:ln>
              <a:effectLst/>
            </p:spPr>
            <p:txBody>
              <a:bodyPr/>
              <a:lstStyle/>
              <a:p>
                <a:endParaRPr lang="zh-CN" altLang="en-US"/>
              </a:p>
            </p:txBody>
          </p:sp>
          <p:sp>
            <p:nvSpPr>
              <p:cNvPr id="67" name="Line 43"/>
              <p:cNvSpPr>
                <a:spLocks noChangeShapeType="1"/>
              </p:cNvSpPr>
              <p:nvPr/>
            </p:nvSpPr>
            <p:spPr bwMode="auto">
              <a:xfrm flipV="1">
                <a:off x="5352" y="2388"/>
                <a:ext cx="0" cy="181"/>
              </a:xfrm>
              <a:prstGeom prst="line">
                <a:avLst/>
              </a:prstGeom>
              <a:noFill/>
              <a:ln w="9525">
                <a:solidFill>
                  <a:schemeClr val="tx1"/>
                </a:solidFill>
                <a:round/>
                <a:headEnd/>
                <a:tailEnd/>
              </a:ln>
              <a:effectLst/>
            </p:spPr>
            <p:txBody>
              <a:bodyPr/>
              <a:lstStyle/>
              <a:p>
                <a:endParaRPr lang="zh-CN" altLang="en-US"/>
              </a:p>
            </p:txBody>
          </p:sp>
        </p:grpSp>
        <p:grpSp>
          <p:nvGrpSpPr>
            <p:cNvPr id="11" name="Group 44"/>
            <p:cNvGrpSpPr>
              <a:grpSpLocks/>
            </p:cNvGrpSpPr>
            <p:nvPr/>
          </p:nvGrpSpPr>
          <p:grpSpPr bwMode="auto">
            <a:xfrm>
              <a:off x="2242" y="1014"/>
              <a:ext cx="2108" cy="182"/>
              <a:chOff x="3266" y="2432"/>
              <a:chExt cx="1043" cy="182"/>
            </a:xfrm>
          </p:grpSpPr>
          <p:sp>
            <p:nvSpPr>
              <p:cNvPr id="54" name="Line 45"/>
              <p:cNvSpPr>
                <a:spLocks noChangeShapeType="1"/>
              </p:cNvSpPr>
              <p:nvPr/>
            </p:nvSpPr>
            <p:spPr bwMode="auto">
              <a:xfrm>
                <a:off x="3266" y="2432"/>
                <a:ext cx="521" cy="0"/>
              </a:xfrm>
              <a:prstGeom prst="line">
                <a:avLst/>
              </a:prstGeom>
              <a:noFill/>
              <a:ln w="9525">
                <a:solidFill>
                  <a:schemeClr val="tx1"/>
                </a:solidFill>
                <a:round/>
                <a:headEnd/>
                <a:tailEnd/>
              </a:ln>
              <a:effectLst/>
            </p:spPr>
            <p:txBody>
              <a:bodyPr/>
              <a:lstStyle/>
              <a:p>
                <a:endParaRPr lang="zh-CN" altLang="en-US"/>
              </a:p>
            </p:txBody>
          </p:sp>
          <p:sp>
            <p:nvSpPr>
              <p:cNvPr id="55" name="Line 46"/>
              <p:cNvSpPr>
                <a:spLocks noChangeShapeType="1"/>
              </p:cNvSpPr>
              <p:nvPr/>
            </p:nvSpPr>
            <p:spPr bwMode="auto">
              <a:xfrm>
                <a:off x="3787" y="2432"/>
                <a:ext cx="0" cy="182"/>
              </a:xfrm>
              <a:prstGeom prst="line">
                <a:avLst/>
              </a:prstGeom>
              <a:noFill/>
              <a:ln w="9525">
                <a:solidFill>
                  <a:schemeClr val="tx1"/>
                </a:solidFill>
                <a:round/>
                <a:headEnd/>
                <a:tailEnd/>
              </a:ln>
              <a:effectLst/>
            </p:spPr>
            <p:txBody>
              <a:bodyPr/>
              <a:lstStyle/>
              <a:p>
                <a:endParaRPr lang="zh-CN" altLang="en-US"/>
              </a:p>
            </p:txBody>
          </p:sp>
          <p:sp>
            <p:nvSpPr>
              <p:cNvPr id="56" name="Line 47"/>
              <p:cNvSpPr>
                <a:spLocks noChangeShapeType="1"/>
              </p:cNvSpPr>
              <p:nvPr/>
            </p:nvSpPr>
            <p:spPr bwMode="auto">
              <a:xfrm>
                <a:off x="3787" y="2614"/>
                <a:ext cx="522" cy="0"/>
              </a:xfrm>
              <a:prstGeom prst="line">
                <a:avLst/>
              </a:prstGeom>
              <a:noFill/>
              <a:ln w="9525">
                <a:solidFill>
                  <a:schemeClr val="tx1"/>
                </a:solidFill>
                <a:round/>
                <a:headEnd/>
                <a:tailEnd/>
              </a:ln>
              <a:effectLst/>
            </p:spPr>
            <p:txBody>
              <a:bodyPr/>
              <a:lstStyle/>
              <a:p>
                <a:endParaRPr lang="zh-CN" altLang="en-US"/>
              </a:p>
            </p:txBody>
          </p:sp>
          <p:sp>
            <p:nvSpPr>
              <p:cNvPr id="57" name="Line 48"/>
              <p:cNvSpPr>
                <a:spLocks noChangeShapeType="1"/>
              </p:cNvSpPr>
              <p:nvPr/>
            </p:nvSpPr>
            <p:spPr bwMode="auto">
              <a:xfrm flipV="1">
                <a:off x="4309" y="2432"/>
                <a:ext cx="0" cy="182"/>
              </a:xfrm>
              <a:prstGeom prst="line">
                <a:avLst/>
              </a:prstGeom>
              <a:noFill/>
              <a:ln w="9525">
                <a:solidFill>
                  <a:schemeClr val="tx1"/>
                </a:solidFill>
                <a:round/>
                <a:headEnd/>
                <a:tailEnd/>
              </a:ln>
              <a:effectLst/>
            </p:spPr>
            <p:txBody>
              <a:bodyPr/>
              <a:lstStyle/>
              <a:p>
                <a:endParaRPr lang="zh-CN" altLang="en-US"/>
              </a:p>
            </p:txBody>
          </p:sp>
          <p:sp>
            <p:nvSpPr>
              <p:cNvPr id="58" name="Line 49"/>
              <p:cNvSpPr>
                <a:spLocks noChangeShapeType="1"/>
              </p:cNvSpPr>
              <p:nvPr/>
            </p:nvSpPr>
            <p:spPr bwMode="auto">
              <a:xfrm>
                <a:off x="3266" y="2432"/>
                <a:ext cx="0" cy="182"/>
              </a:xfrm>
              <a:prstGeom prst="line">
                <a:avLst/>
              </a:prstGeom>
              <a:noFill/>
              <a:ln w="9525">
                <a:solidFill>
                  <a:schemeClr val="tx1"/>
                </a:solidFill>
                <a:round/>
                <a:headEnd/>
                <a:tailEnd/>
              </a:ln>
              <a:effectLst/>
            </p:spPr>
            <p:txBody>
              <a:bodyPr/>
              <a:lstStyle/>
              <a:p>
                <a:endParaRPr lang="zh-CN" altLang="en-US"/>
              </a:p>
            </p:txBody>
          </p:sp>
        </p:grpSp>
        <p:sp>
          <p:nvSpPr>
            <p:cNvPr id="13" name="Line 50"/>
            <p:cNvSpPr>
              <a:spLocks noChangeShapeType="1"/>
            </p:cNvSpPr>
            <p:nvPr/>
          </p:nvSpPr>
          <p:spPr bwMode="auto">
            <a:xfrm>
              <a:off x="2245" y="1672"/>
              <a:ext cx="260" cy="0"/>
            </a:xfrm>
            <a:prstGeom prst="line">
              <a:avLst/>
            </a:prstGeom>
            <a:noFill/>
            <a:ln w="9525">
              <a:solidFill>
                <a:schemeClr val="tx1"/>
              </a:solidFill>
              <a:round/>
              <a:headEnd/>
              <a:tailEnd/>
            </a:ln>
            <a:effectLst/>
          </p:spPr>
          <p:txBody>
            <a:bodyPr/>
            <a:lstStyle/>
            <a:p>
              <a:endParaRPr lang="zh-CN" altLang="en-US"/>
            </a:p>
          </p:txBody>
        </p:sp>
        <p:sp>
          <p:nvSpPr>
            <p:cNvPr id="14" name="Line 51"/>
            <p:cNvSpPr>
              <a:spLocks noChangeShapeType="1"/>
            </p:cNvSpPr>
            <p:nvPr/>
          </p:nvSpPr>
          <p:spPr bwMode="auto">
            <a:xfrm>
              <a:off x="2505" y="1672"/>
              <a:ext cx="0" cy="136"/>
            </a:xfrm>
            <a:prstGeom prst="line">
              <a:avLst/>
            </a:prstGeom>
            <a:noFill/>
            <a:ln w="9525">
              <a:solidFill>
                <a:schemeClr val="tx1"/>
              </a:solidFill>
              <a:round/>
              <a:headEnd/>
              <a:tailEnd/>
            </a:ln>
            <a:effectLst/>
          </p:spPr>
          <p:txBody>
            <a:bodyPr/>
            <a:lstStyle/>
            <a:p>
              <a:endParaRPr lang="zh-CN" altLang="en-US"/>
            </a:p>
          </p:txBody>
        </p:sp>
        <p:sp>
          <p:nvSpPr>
            <p:cNvPr id="15" name="Line 52"/>
            <p:cNvSpPr>
              <a:spLocks noChangeShapeType="1"/>
            </p:cNvSpPr>
            <p:nvPr/>
          </p:nvSpPr>
          <p:spPr bwMode="auto">
            <a:xfrm>
              <a:off x="2506" y="1808"/>
              <a:ext cx="261" cy="0"/>
            </a:xfrm>
            <a:prstGeom prst="line">
              <a:avLst/>
            </a:prstGeom>
            <a:noFill/>
            <a:ln w="9525">
              <a:solidFill>
                <a:schemeClr val="tx1"/>
              </a:solidFill>
              <a:round/>
              <a:headEnd/>
              <a:tailEnd/>
            </a:ln>
            <a:effectLst/>
          </p:spPr>
          <p:txBody>
            <a:bodyPr/>
            <a:lstStyle/>
            <a:p>
              <a:endParaRPr lang="zh-CN" altLang="en-US"/>
            </a:p>
          </p:txBody>
        </p:sp>
        <p:sp>
          <p:nvSpPr>
            <p:cNvPr id="16" name="Line 53"/>
            <p:cNvSpPr>
              <a:spLocks noChangeShapeType="1"/>
            </p:cNvSpPr>
            <p:nvPr/>
          </p:nvSpPr>
          <p:spPr bwMode="auto">
            <a:xfrm>
              <a:off x="2767" y="1808"/>
              <a:ext cx="0" cy="136"/>
            </a:xfrm>
            <a:prstGeom prst="line">
              <a:avLst/>
            </a:prstGeom>
            <a:noFill/>
            <a:ln w="9525">
              <a:solidFill>
                <a:schemeClr val="tx1"/>
              </a:solidFill>
              <a:round/>
              <a:headEnd/>
              <a:tailEnd/>
            </a:ln>
            <a:effectLst/>
          </p:spPr>
          <p:txBody>
            <a:bodyPr/>
            <a:lstStyle/>
            <a:p>
              <a:endParaRPr lang="zh-CN" altLang="en-US"/>
            </a:p>
          </p:txBody>
        </p:sp>
        <p:sp>
          <p:nvSpPr>
            <p:cNvPr id="17" name="Line 54"/>
            <p:cNvSpPr>
              <a:spLocks noChangeShapeType="1"/>
            </p:cNvSpPr>
            <p:nvPr/>
          </p:nvSpPr>
          <p:spPr bwMode="auto">
            <a:xfrm>
              <a:off x="2767" y="1944"/>
              <a:ext cx="260" cy="0"/>
            </a:xfrm>
            <a:prstGeom prst="line">
              <a:avLst/>
            </a:prstGeom>
            <a:noFill/>
            <a:ln w="9525">
              <a:solidFill>
                <a:schemeClr val="tx1"/>
              </a:solidFill>
              <a:round/>
              <a:headEnd/>
              <a:tailEnd/>
            </a:ln>
            <a:effectLst/>
          </p:spPr>
          <p:txBody>
            <a:bodyPr/>
            <a:lstStyle/>
            <a:p>
              <a:endParaRPr lang="zh-CN" altLang="en-US"/>
            </a:p>
          </p:txBody>
        </p:sp>
        <p:sp>
          <p:nvSpPr>
            <p:cNvPr id="18" name="Line 55"/>
            <p:cNvSpPr>
              <a:spLocks noChangeShapeType="1"/>
            </p:cNvSpPr>
            <p:nvPr/>
          </p:nvSpPr>
          <p:spPr bwMode="auto">
            <a:xfrm>
              <a:off x="3027" y="1944"/>
              <a:ext cx="0" cy="136"/>
            </a:xfrm>
            <a:prstGeom prst="line">
              <a:avLst/>
            </a:prstGeom>
            <a:noFill/>
            <a:ln w="9525">
              <a:solidFill>
                <a:schemeClr val="tx1"/>
              </a:solidFill>
              <a:round/>
              <a:headEnd/>
              <a:tailEnd/>
            </a:ln>
            <a:effectLst/>
          </p:spPr>
          <p:txBody>
            <a:bodyPr/>
            <a:lstStyle/>
            <a:p>
              <a:endParaRPr lang="zh-CN" altLang="en-US"/>
            </a:p>
          </p:txBody>
        </p:sp>
        <p:sp>
          <p:nvSpPr>
            <p:cNvPr id="19" name="Line 56"/>
            <p:cNvSpPr>
              <a:spLocks noChangeShapeType="1"/>
            </p:cNvSpPr>
            <p:nvPr/>
          </p:nvSpPr>
          <p:spPr bwMode="auto">
            <a:xfrm>
              <a:off x="3027" y="2080"/>
              <a:ext cx="260" cy="0"/>
            </a:xfrm>
            <a:prstGeom prst="line">
              <a:avLst/>
            </a:prstGeom>
            <a:noFill/>
            <a:ln w="9525">
              <a:solidFill>
                <a:schemeClr val="tx1"/>
              </a:solidFill>
              <a:round/>
              <a:headEnd/>
              <a:tailEnd/>
            </a:ln>
            <a:effectLst/>
          </p:spPr>
          <p:txBody>
            <a:bodyPr/>
            <a:lstStyle/>
            <a:p>
              <a:endParaRPr lang="zh-CN" altLang="en-US"/>
            </a:p>
          </p:txBody>
        </p:sp>
        <p:sp>
          <p:nvSpPr>
            <p:cNvPr id="20" name="Line 57"/>
            <p:cNvSpPr>
              <a:spLocks noChangeShapeType="1"/>
            </p:cNvSpPr>
            <p:nvPr/>
          </p:nvSpPr>
          <p:spPr bwMode="auto">
            <a:xfrm>
              <a:off x="3287" y="2080"/>
              <a:ext cx="0" cy="136"/>
            </a:xfrm>
            <a:prstGeom prst="line">
              <a:avLst/>
            </a:prstGeom>
            <a:noFill/>
            <a:ln w="9525">
              <a:solidFill>
                <a:schemeClr val="tx1"/>
              </a:solidFill>
              <a:round/>
              <a:headEnd/>
              <a:tailEnd/>
            </a:ln>
            <a:effectLst/>
          </p:spPr>
          <p:txBody>
            <a:bodyPr/>
            <a:lstStyle/>
            <a:p>
              <a:endParaRPr lang="zh-CN" altLang="en-US"/>
            </a:p>
          </p:txBody>
        </p:sp>
        <p:sp>
          <p:nvSpPr>
            <p:cNvPr id="21" name="Line 58"/>
            <p:cNvSpPr>
              <a:spLocks noChangeShapeType="1"/>
            </p:cNvSpPr>
            <p:nvPr/>
          </p:nvSpPr>
          <p:spPr bwMode="auto">
            <a:xfrm>
              <a:off x="3289" y="2216"/>
              <a:ext cx="260" cy="0"/>
            </a:xfrm>
            <a:prstGeom prst="line">
              <a:avLst/>
            </a:prstGeom>
            <a:noFill/>
            <a:ln w="9525">
              <a:solidFill>
                <a:schemeClr val="tx1"/>
              </a:solidFill>
              <a:round/>
              <a:headEnd/>
              <a:tailEnd/>
            </a:ln>
            <a:effectLst/>
          </p:spPr>
          <p:txBody>
            <a:bodyPr/>
            <a:lstStyle/>
            <a:p>
              <a:endParaRPr lang="zh-CN" altLang="en-US"/>
            </a:p>
          </p:txBody>
        </p:sp>
        <p:sp>
          <p:nvSpPr>
            <p:cNvPr id="22" name="Line 59"/>
            <p:cNvSpPr>
              <a:spLocks noChangeShapeType="1"/>
            </p:cNvSpPr>
            <p:nvPr/>
          </p:nvSpPr>
          <p:spPr bwMode="auto">
            <a:xfrm>
              <a:off x="3549" y="2216"/>
              <a:ext cx="0" cy="136"/>
            </a:xfrm>
            <a:prstGeom prst="line">
              <a:avLst/>
            </a:prstGeom>
            <a:noFill/>
            <a:ln w="9525">
              <a:solidFill>
                <a:schemeClr val="tx1"/>
              </a:solidFill>
              <a:round/>
              <a:headEnd/>
              <a:tailEnd/>
            </a:ln>
            <a:effectLst/>
          </p:spPr>
          <p:txBody>
            <a:bodyPr/>
            <a:lstStyle/>
            <a:p>
              <a:endParaRPr lang="zh-CN" altLang="en-US"/>
            </a:p>
          </p:txBody>
        </p:sp>
        <p:sp>
          <p:nvSpPr>
            <p:cNvPr id="23" name="Line 60"/>
            <p:cNvSpPr>
              <a:spLocks noChangeShapeType="1"/>
            </p:cNvSpPr>
            <p:nvPr/>
          </p:nvSpPr>
          <p:spPr bwMode="auto">
            <a:xfrm>
              <a:off x="3550" y="2352"/>
              <a:ext cx="260" cy="0"/>
            </a:xfrm>
            <a:prstGeom prst="line">
              <a:avLst/>
            </a:prstGeom>
            <a:noFill/>
            <a:ln w="9525">
              <a:solidFill>
                <a:schemeClr val="tx1"/>
              </a:solidFill>
              <a:round/>
              <a:headEnd/>
              <a:tailEnd/>
            </a:ln>
            <a:effectLst/>
          </p:spPr>
          <p:txBody>
            <a:bodyPr/>
            <a:lstStyle/>
            <a:p>
              <a:endParaRPr lang="zh-CN" altLang="en-US"/>
            </a:p>
          </p:txBody>
        </p:sp>
        <p:sp>
          <p:nvSpPr>
            <p:cNvPr id="24" name="Line 61"/>
            <p:cNvSpPr>
              <a:spLocks noChangeShapeType="1"/>
            </p:cNvSpPr>
            <p:nvPr/>
          </p:nvSpPr>
          <p:spPr bwMode="auto">
            <a:xfrm>
              <a:off x="3810" y="2352"/>
              <a:ext cx="0" cy="136"/>
            </a:xfrm>
            <a:prstGeom prst="line">
              <a:avLst/>
            </a:prstGeom>
            <a:noFill/>
            <a:ln w="9525">
              <a:solidFill>
                <a:schemeClr val="tx1"/>
              </a:solidFill>
              <a:round/>
              <a:headEnd/>
              <a:tailEnd/>
            </a:ln>
            <a:effectLst/>
          </p:spPr>
          <p:txBody>
            <a:bodyPr/>
            <a:lstStyle/>
            <a:p>
              <a:endParaRPr lang="zh-CN" altLang="en-US"/>
            </a:p>
          </p:txBody>
        </p:sp>
        <p:sp>
          <p:nvSpPr>
            <p:cNvPr id="25" name="Line 62"/>
            <p:cNvSpPr>
              <a:spLocks noChangeShapeType="1"/>
            </p:cNvSpPr>
            <p:nvPr/>
          </p:nvSpPr>
          <p:spPr bwMode="auto">
            <a:xfrm>
              <a:off x="3810" y="2488"/>
              <a:ext cx="261" cy="0"/>
            </a:xfrm>
            <a:prstGeom prst="line">
              <a:avLst/>
            </a:prstGeom>
            <a:noFill/>
            <a:ln w="9525">
              <a:solidFill>
                <a:schemeClr val="tx1"/>
              </a:solidFill>
              <a:round/>
              <a:headEnd/>
              <a:tailEnd/>
            </a:ln>
            <a:effectLst/>
          </p:spPr>
          <p:txBody>
            <a:bodyPr/>
            <a:lstStyle/>
            <a:p>
              <a:endParaRPr lang="zh-CN" altLang="en-US"/>
            </a:p>
          </p:txBody>
        </p:sp>
        <p:sp>
          <p:nvSpPr>
            <p:cNvPr id="26" name="Line 63"/>
            <p:cNvSpPr>
              <a:spLocks noChangeShapeType="1"/>
            </p:cNvSpPr>
            <p:nvPr/>
          </p:nvSpPr>
          <p:spPr bwMode="auto">
            <a:xfrm>
              <a:off x="4071" y="2488"/>
              <a:ext cx="0" cy="136"/>
            </a:xfrm>
            <a:prstGeom prst="line">
              <a:avLst/>
            </a:prstGeom>
            <a:noFill/>
            <a:ln w="9525">
              <a:solidFill>
                <a:schemeClr val="tx1"/>
              </a:solidFill>
              <a:round/>
              <a:headEnd/>
              <a:tailEnd/>
            </a:ln>
            <a:effectLst/>
          </p:spPr>
          <p:txBody>
            <a:bodyPr/>
            <a:lstStyle/>
            <a:p>
              <a:endParaRPr lang="zh-CN" altLang="en-US"/>
            </a:p>
          </p:txBody>
        </p:sp>
        <p:sp>
          <p:nvSpPr>
            <p:cNvPr id="27" name="Line 64"/>
            <p:cNvSpPr>
              <a:spLocks noChangeShapeType="1"/>
            </p:cNvSpPr>
            <p:nvPr/>
          </p:nvSpPr>
          <p:spPr bwMode="auto">
            <a:xfrm>
              <a:off x="4071" y="2624"/>
              <a:ext cx="260" cy="0"/>
            </a:xfrm>
            <a:prstGeom prst="line">
              <a:avLst/>
            </a:prstGeom>
            <a:noFill/>
            <a:ln w="9525">
              <a:solidFill>
                <a:schemeClr val="tx1"/>
              </a:solidFill>
              <a:round/>
              <a:headEnd/>
              <a:tailEnd/>
            </a:ln>
            <a:effectLst/>
          </p:spPr>
          <p:txBody>
            <a:bodyPr/>
            <a:lstStyle/>
            <a:p>
              <a:endParaRPr lang="zh-CN" altLang="en-US"/>
            </a:p>
          </p:txBody>
        </p:sp>
        <p:sp>
          <p:nvSpPr>
            <p:cNvPr id="28" name="Text Box 65"/>
            <p:cNvSpPr txBox="1">
              <a:spLocks noChangeArrowheads="1"/>
            </p:cNvSpPr>
            <p:nvPr/>
          </p:nvSpPr>
          <p:spPr bwMode="auto">
            <a:xfrm>
              <a:off x="2267" y="1471"/>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29" name="Text Box 66"/>
            <p:cNvSpPr txBox="1">
              <a:spLocks noChangeArrowheads="1"/>
            </p:cNvSpPr>
            <p:nvPr/>
          </p:nvSpPr>
          <p:spPr bwMode="auto">
            <a:xfrm>
              <a:off x="2471" y="1616"/>
              <a:ext cx="408" cy="194"/>
            </a:xfrm>
            <a:prstGeom prst="rect">
              <a:avLst/>
            </a:prstGeom>
            <a:noFill/>
            <a:ln w="9525">
              <a:noFill/>
              <a:miter lim="800000"/>
              <a:headEnd/>
              <a:tailEnd/>
            </a:ln>
            <a:effectLst/>
          </p:spPr>
          <p:txBody>
            <a:bodyPr wrap="square">
              <a:spAutoFit/>
            </a:bodyPr>
            <a:lstStyle/>
            <a:p>
              <a:pPr>
                <a:spcBef>
                  <a:spcPct val="50000"/>
                </a:spcBef>
              </a:pPr>
              <a:r>
                <a:rPr lang="en-US" altLang="zh-CN" sz="1400" dirty="0"/>
                <a:t>0.89</a:t>
              </a:r>
            </a:p>
          </p:txBody>
        </p:sp>
        <p:sp>
          <p:nvSpPr>
            <p:cNvPr id="30" name="Text Box 67"/>
            <p:cNvSpPr txBox="1">
              <a:spLocks noChangeArrowheads="1"/>
            </p:cNvSpPr>
            <p:nvPr/>
          </p:nvSpPr>
          <p:spPr bwMode="auto">
            <a:xfrm>
              <a:off x="2766" y="1797"/>
              <a:ext cx="34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0.7</a:t>
              </a:r>
            </a:p>
          </p:txBody>
        </p:sp>
        <p:sp>
          <p:nvSpPr>
            <p:cNvPr id="31" name="Text Box 68"/>
            <p:cNvSpPr txBox="1">
              <a:spLocks noChangeArrowheads="1"/>
            </p:cNvSpPr>
            <p:nvPr/>
          </p:nvSpPr>
          <p:spPr bwMode="auto">
            <a:xfrm>
              <a:off x="2993" y="1933"/>
              <a:ext cx="43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32" name="Text Box 69"/>
            <p:cNvSpPr txBox="1">
              <a:spLocks noChangeArrowheads="1"/>
            </p:cNvSpPr>
            <p:nvPr/>
          </p:nvSpPr>
          <p:spPr bwMode="auto">
            <a:xfrm>
              <a:off x="3265" y="2024"/>
              <a:ext cx="43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0.41</a:t>
              </a:r>
            </a:p>
          </p:txBody>
        </p:sp>
        <p:sp>
          <p:nvSpPr>
            <p:cNvPr id="33" name="Text Box 70"/>
            <p:cNvSpPr txBox="1">
              <a:spLocks noChangeArrowheads="1"/>
            </p:cNvSpPr>
            <p:nvPr/>
          </p:nvSpPr>
          <p:spPr bwMode="auto">
            <a:xfrm>
              <a:off x="3537" y="2160"/>
              <a:ext cx="34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0.3</a:t>
              </a:r>
            </a:p>
          </p:txBody>
        </p:sp>
        <p:sp>
          <p:nvSpPr>
            <p:cNvPr id="34" name="Text Box 71"/>
            <p:cNvSpPr txBox="1">
              <a:spLocks noChangeArrowheads="1"/>
            </p:cNvSpPr>
            <p:nvPr/>
          </p:nvSpPr>
          <p:spPr bwMode="auto">
            <a:xfrm>
              <a:off x="3787" y="2296"/>
              <a:ext cx="453"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35" name="Text Box 72"/>
            <p:cNvSpPr txBox="1">
              <a:spLocks noChangeArrowheads="1"/>
            </p:cNvSpPr>
            <p:nvPr/>
          </p:nvSpPr>
          <p:spPr bwMode="auto">
            <a:xfrm>
              <a:off x="4104" y="2455"/>
              <a:ext cx="181" cy="192"/>
            </a:xfrm>
            <a:prstGeom prst="rect">
              <a:avLst/>
            </a:prstGeom>
            <a:noFill/>
            <a:ln w="9525">
              <a:noFill/>
              <a:miter lim="800000"/>
              <a:headEnd/>
              <a:tailEnd/>
            </a:ln>
            <a:effectLst/>
          </p:spPr>
          <p:txBody>
            <a:bodyPr>
              <a:spAutoFit/>
            </a:bodyPr>
            <a:lstStyle/>
            <a:p>
              <a:pPr>
                <a:spcBef>
                  <a:spcPct val="50000"/>
                </a:spcBef>
              </a:pPr>
              <a:r>
                <a:rPr lang="en-US" altLang="zh-CN" sz="1400" dirty="0"/>
                <a:t>0</a:t>
              </a:r>
            </a:p>
          </p:txBody>
        </p:sp>
        <p:sp>
          <p:nvSpPr>
            <p:cNvPr id="36" name="Text Box 73"/>
            <p:cNvSpPr txBox="1">
              <a:spLocks noChangeArrowheads="1"/>
            </p:cNvSpPr>
            <p:nvPr/>
          </p:nvSpPr>
          <p:spPr bwMode="auto">
            <a:xfrm>
              <a:off x="1973" y="674"/>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R</a:t>
              </a:r>
            </a:p>
          </p:txBody>
        </p:sp>
        <p:sp>
          <p:nvSpPr>
            <p:cNvPr id="37" name="Text Box 74"/>
            <p:cNvSpPr txBox="1">
              <a:spLocks noChangeArrowheads="1"/>
            </p:cNvSpPr>
            <p:nvPr/>
          </p:nvSpPr>
          <p:spPr bwMode="auto">
            <a:xfrm>
              <a:off x="1972" y="965"/>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G</a:t>
              </a:r>
            </a:p>
          </p:txBody>
        </p:sp>
        <p:sp>
          <p:nvSpPr>
            <p:cNvPr id="38" name="Text Box 75"/>
            <p:cNvSpPr txBox="1">
              <a:spLocks noChangeArrowheads="1"/>
            </p:cNvSpPr>
            <p:nvPr/>
          </p:nvSpPr>
          <p:spPr bwMode="auto">
            <a:xfrm>
              <a:off x="1972" y="1264"/>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B</a:t>
              </a:r>
            </a:p>
          </p:txBody>
        </p:sp>
        <p:sp>
          <p:nvSpPr>
            <p:cNvPr id="39" name="Text Box 76"/>
            <p:cNvSpPr txBox="1">
              <a:spLocks noChangeArrowheads="1"/>
            </p:cNvSpPr>
            <p:nvPr/>
          </p:nvSpPr>
          <p:spPr bwMode="auto">
            <a:xfrm>
              <a:off x="1972" y="1464"/>
              <a:ext cx="272"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Y</a:t>
              </a:r>
            </a:p>
          </p:txBody>
        </p:sp>
        <p:sp>
          <p:nvSpPr>
            <p:cNvPr id="40" name="Text Box 77"/>
            <p:cNvSpPr txBox="1">
              <a:spLocks noChangeArrowheads="1"/>
            </p:cNvSpPr>
            <p:nvPr/>
          </p:nvSpPr>
          <p:spPr bwMode="auto">
            <a:xfrm>
              <a:off x="2426" y="71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41" name="Text Box 78"/>
            <p:cNvSpPr txBox="1">
              <a:spLocks noChangeArrowheads="1"/>
            </p:cNvSpPr>
            <p:nvPr/>
          </p:nvSpPr>
          <p:spPr bwMode="auto">
            <a:xfrm>
              <a:off x="2948" y="71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2" name="Text Box 79"/>
            <p:cNvSpPr txBox="1">
              <a:spLocks noChangeArrowheads="1"/>
            </p:cNvSpPr>
            <p:nvPr/>
          </p:nvSpPr>
          <p:spPr bwMode="auto">
            <a:xfrm>
              <a:off x="4014" y="71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3" name="Text Box 80"/>
            <p:cNvSpPr txBox="1">
              <a:spLocks noChangeArrowheads="1"/>
            </p:cNvSpPr>
            <p:nvPr/>
          </p:nvSpPr>
          <p:spPr bwMode="auto">
            <a:xfrm>
              <a:off x="3061" y="1298"/>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4" name="Text Box 81"/>
            <p:cNvSpPr txBox="1">
              <a:spLocks noChangeArrowheads="1"/>
            </p:cNvSpPr>
            <p:nvPr/>
          </p:nvSpPr>
          <p:spPr bwMode="auto">
            <a:xfrm>
              <a:off x="3583" y="1298"/>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5" name="Text Box 82"/>
            <p:cNvSpPr txBox="1">
              <a:spLocks noChangeArrowheads="1"/>
            </p:cNvSpPr>
            <p:nvPr/>
          </p:nvSpPr>
          <p:spPr bwMode="auto">
            <a:xfrm>
              <a:off x="2540" y="1298"/>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6" name="Text Box 83"/>
            <p:cNvSpPr txBox="1">
              <a:spLocks noChangeArrowheads="1"/>
            </p:cNvSpPr>
            <p:nvPr/>
          </p:nvSpPr>
          <p:spPr bwMode="auto">
            <a:xfrm>
              <a:off x="3742" y="1014"/>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7" name="Text Box 84"/>
            <p:cNvSpPr txBox="1">
              <a:spLocks noChangeArrowheads="1"/>
            </p:cNvSpPr>
            <p:nvPr/>
          </p:nvSpPr>
          <p:spPr bwMode="auto">
            <a:xfrm>
              <a:off x="4104" y="1298"/>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48" name="Text Box 85"/>
            <p:cNvSpPr txBox="1">
              <a:spLocks noChangeArrowheads="1"/>
            </p:cNvSpPr>
            <p:nvPr/>
          </p:nvSpPr>
          <p:spPr bwMode="auto">
            <a:xfrm>
              <a:off x="3470" y="71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49" name="Text Box 86"/>
            <p:cNvSpPr txBox="1">
              <a:spLocks noChangeArrowheads="1"/>
            </p:cNvSpPr>
            <p:nvPr/>
          </p:nvSpPr>
          <p:spPr bwMode="auto">
            <a:xfrm>
              <a:off x="3333" y="130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50" name="Text Box 87"/>
            <p:cNvSpPr txBox="1">
              <a:spLocks noChangeArrowheads="1"/>
            </p:cNvSpPr>
            <p:nvPr/>
          </p:nvSpPr>
          <p:spPr bwMode="auto">
            <a:xfrm>
              <a:off x="3855" y="130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51" name="Text Box 88"/>
            <p:cNvSpPr txBox="1">
              <a:spLocks noChangeArrowheads="1"/>
            </p:cNvSpPr>
            <p:nvPr/>
          </p:nvSpPr>
          <p:spPr bwMode="auto">
            <a:xfrm>
              <a:off x="2267" y="130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52" name="Text Box 89"/>
            <p:cNvSpPr txBox="1">
              <a:spLocks noChangeArrowheads="1"/>
            </p:cNvSpPr>
            <p:nvPr/>
          </p:nvSpPr>
          <p:spPr bwMode="auto">
            <a:xfrm>
              <a:off x="2812" y="1309"/>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sp>
          <p:nvSpPr>
            <p:cNvPr id="53" name="Text Box 90"/>
            <p:cNvSpPr txBox="1">
              <a:spLocks noChangeArrowheads="1"/>
            </p:cNvSpPr>
            <p:nvPr/>
          </p:nvSpPr>
          <p:spPr bwMode="auto">
            <a:xfrm>
              <a:off x="2676" y="1004"/>
              <a:ext cx="181" cy="192"/>
            </a:xfrm>
            <a:prstGeom prst="rect">
              <a:avLst/>
            </a:prstGeom>
            <a:noFill/>
            <a:ln w="9525">
              <a:noFill/>
              <a:miter lim="800000"/>
              <a:headEnd/>
              <a:tailEnd/>
            </a:ln>
            <a:effectLst/>
          </p:spPr>
          <p:txBody>
            <a:bodyPr>
              <a:spAutoFit/>
            </a:bodyPr>
            <a:lstStyle/>
            <a:p>
              <a:pPr>
                <a:spcBef>
                  <a:spcPct val="50000"/>
                </a:spcBef>
              </a:pPr>
              <a:r>
                <a:rPr lang="en-US" altLang="zh-CN" sz="1400"/>
                <a:t>1</a:t>
              </a:r>
            </a:p>
          </p:txBody>
        </p:sp>
      </p:grpSp>
      <p:grpSp>
        <p:nvGrpSpPr>
          <p:cNvPr id="12" name="Group 91"/>
          <p:cNvGrpSpPr>
            <a:grpSpLocks/>
          </p:cNvGrpSpPr>
          <p:nvPr/>
        </p:nvGrpSpPr>
        <p:grpSpPr bwMode="auto">
          <a:xfrm>
            <a:off x="4572000" y="3894435"/>
            <a:ext cx="4033837" cy="1076325"/>
            <a:chOff x="1881" y="2581"/>
            <a:chExt cx="2541" cy="678"/>
          </a:xfrm>
        </p:grpSpPr>
        <p:sp>
          <p:nvSpPr>
            <p:cNvPr id="96" name="Line 92"/>
            <p:cNvSpPr>
              <a:spLocks noChangeShapeType="1"/>
            </p:cNvSpPr>
            <p:nvPr/>
          </p:nvSpPr>
          <p:spPr bwMode="auto">
            <a:xfrm>
              <a:off x="2245" y="2931"/>
              <a:ext cx="2177" cy="0"/>
            </a:xfrm>
            <a:prstGeom prst="line">
              <a:avLst/>
            </a:prstGeom>
            <a:noFill/>
            <a:ln w="9525">
              <a:solidFill>
                <a:schemeClr val="tx1"/>
              </a:solidFill>
              <a:round/>
              <a:headEnd/>
              <a:tailEnd type="triangle" w="med" len="med"/>
            </a:ln>
            <a:effectLst/>
          </p:spPr>
          <p:txBody>
            <a:bodyPr/>
            <a:lstStyle/>
            <a:p>
              <a:endParaRPr lang="zh-CN" altLang="en-US"/>
            </a:p>
          </p:txBody>
        </p:sp>
        <p:sp>
          <p:nvSpPr>
            <p:cNvPr id="97" name="Line 93"/>
            <p:cNvSpPr>
              <a:spLocks noChangeShapeType="1"/>
            </p:cNvSpPr>
            <p:nvPr/>
          </p:nvSpPr>
          <p:spPr bwMode="auto">
            <a:xfrm>
              <a:off x="2494" y="2908"/>
              <a:ext cx="272" cy="0"/>
            </a:xfrm>
            <a:prstGeom prst="line">
              <a:avLst/>
            </a:prstGeom>
            <a:noFill/>
            <a:ln w="9525">
              <a:solidFill>
                <a:schemeClr val="tx1"/>
              </a:solidFill>
              <a:round/>
              <a:headEnd/>
              <a:tailEnd/>
            </a:ln>
            <a:effectLst/>
          </p:spPr>
          <p:txBody>
            <a:bodyPr/>
            <a:lstStyle/>
            <a:p>
              <a:endParaRPr lang="zh-CN" altLang="en-US"/>
            </a:p>
          </p:txBody>
        </p:sp>
        <p:sp>
          <p:nvSpPr>
            <p:cNvPr id="98" name="Line 94"/>
            <p:cNvSpPr>
              <a:spLocks noChangeShapeType="1"/>
            </p:cNvSpPr>
            <p:nvPr/>
          </p:nvSpPr>
          <p:spPr bwMode="auto">
            <a:xfrm>
              <a:off x="2766" y="3089"/>
              <a:ext cx="272" cy="0"/>
            </a:xfrm>
            <a:prstGeom prst="line">
              <a:avLst/>
            </a:prstGeom>
            <a:noFill/>
            <a:ln w="9525">
              <a:solidFill>
                <a:schemeClr val="tx1"/>
              </a:solidFill>
              <a:round/>
              <a:headEnd/>
              <a:tailEnd/>
            </a:ln>
            <a:effectLst/>
          </p:spPr>
          <p:txBody>
            <a:bodyPr/>
            <a:lstStyle/>
            <a:p>
              <a:endParaRPr lang="zh-CN" altLang="en-US"/>
            </a:p>
          </p:txBody>
        </p:sp>
        <p:sp>
          <p:nvSpPr>
            <p:cNvPr id="99" name="Line 95"/>
            <p:cNvSpPr>
              <a:spLocks noChangeShapeType="1"/>
            </p:cNvSpPr>
            <p:nvPr/>
          </p:nvSpPr>
          <p:spPr bwMode="auto">
            <a:xfrm>
              <a:off x="3038" y="3044"/>
              <a:ext cx="250" cy="0"/>
            </a:xfrm>
            <a:prstGeom prst="line">
              <a:avLst/>
            </a:prstGeom>
            <a:noFill/>
            <a:ln w="9525">
              <a:solidFill>
                <a:schemeClr val="tx1"/>
              </a:solidFill>
              <a:round/>
              <a:headEnd/>
              <a:tailEnd/>
            </a:ln>
            <a:effectLst/>
          </p:spPr>
          <p:txBody>
            <a:bodyPr/>
            <a:lstStyle/>
            <a:p>
              <a:endParaRPr lang="zh-CN" altLang="en-US"/>
            </a:p>
          </p:txBody>
        </p:sp>
        <p:sp>
          <p:nvSpPr>
            <p:cNvPr id="100" name="Line 96"/>
            <p:cNvSpPr>
              <a:spLocks noChangeShapeType="1"/>
            </p:cNvSpPr>
            <p:nvPr/>
          </p:nvSpPr>
          <p:spPr bwMode="auto">
            <a:xfrm>
              <a:off x="2494" y="2908"/>
              <a:ext cx="0" cy="23"/>
            </a:xfrm>
            <a:prstGeom prst="line">
              <a:avLst/>
            </a:prstGeom>
            <a:noFill/>
            <a:ln w="9525">
              <a:solidFill>
                <a:schemeClr val="tx1"/>
              </a:solidFill>
              <a:round/>
              <a:headEnd/>
              <a:tailEnd/>
            </a:ln>
            <a:effectLst/>
          </p:spPr>
          <p:txBody>
            <a:bodyPr/>
            <a:lstStyle/>
            <a:p>
              <a:endParaRPr lang="zh-CN" altLang="en-US"/>
            </a:p>
          </p:txBody>
        </p:sp>
        <p:sp>
          <p:nvSpPr>
            <p:cNvPr id="101" name="Line 97"/>
            <p:cNvSpPr>
              <a:spLocks noChangeShapeType="1"/>
            </p:cNvSpPr>
            <p:nvPr/>
          </p:nvSpPr>
          <p:spPr bwMode="auto">
            <a:xfrm>
              <a:off x="2766" y="2908"/>
              <a:ext cx="0" cy="181"/>
            </a:xfrm>
            <a:prstGeom prst="line">
              <a:avLst/>
            </a:prstGeom>
            <a:noFill/>
            <a:ln w="9525">
              <a:solidFill>
                <a:schemeClr val="tx1"/>
              </a:solidFill>
              <a:round/>
              <a:headEnd/>
              <a:tailEnd/>
            </a:ln>
            <a:effectLst/>
          </p:spPr>
          <p:txBody>
            <a:bodyPr/>
            <a:lstStyle/>
            <a:p>
              <a:endParaRPr lang="zh-CN" altLang="en-US"/>
            </a:p>
          </p:txBody>
        </p:sp>
        <p:sp>
          <p:nvSpPr>
            <p:cNvPr id="102" name="Line 98"/>
            <p:cNvSpPr>
              <a:spLocks noChangeShapeType="1"/>
            </p:cNvSpPr>
            <p:nvPr/>
          </p:nvSpPr>
          <p:spPr bwMode="auto">
            <a:xfrm>
              <a:off x="3038" y="3044"/>
              <a:ext cx="0" cy="45"/>
            </a:xfrm>
            <a:prstGeom prst="line">
              <a:avLst/>
            </a:prstGeom>
            <a:noFill/>
            <a:ln w="9525">
              <a:solidFill>
                <a:schemeClr val="tx1"/>
              </a:solidFill>
              <a:round/>
              <a:headEnd/>
              <a:tailEnd/>
            </a:ln>
            <a:effectLst/>
          </p:spPr>
          <p:txBody>
            <a:bodyPr/>
            <a:lstStyle/>
            <a:p>
              <a:endParaRPr lang="zh-CN" altLang="en-US"/>
            </a:p>
          </p:txBody>
        </p:sp>
        <p:sp>
          <p:nvSpPr>
            <p:cNvPr id="103" name="Line 99"/>
            <p:cNvSpPr>
              <a:spLocks noChangeShapeType="1"/>
            </p:cNvSpPr>
            <p:nvPr/>
          </p:nvSpPr>
          <p:spPr bwMode="auto">
            <a:xfrm flipH="1" flipV="1">
              <a:off x="3798" y="2953"/>
              <a:ext cx="272" cy="0"/>
            </a:xfrm>
            <a:prstGeom prst="line">
              <a:avLst/>
            </a:prstGeom>
            <a:noFill/>
            <a:ln w="9525">
              <a:solidFill>
                <a:schemeClr val="tx1"/>
              </a:solidFill>
              <a:round/>
              <a:headEnd/>
              <a:tailEnd/>
            </a:ln>
            <a:effectLst/>
          </p:spPr>
          <p:txBody>
            <a:bodyPr/>
            <a:lstStyle/>
            <a:p>
              <a:endParaRPr lang="zh-CN" altLang="en-US"/>
            </a:p>
          </p:txBody>
        </p:sp>
        <p:sp>
          <p:nvSpPr>
            <p:cNvPr id="104" name="Line 100"/>
            <p:cNvSpPr>
              <a:spLocks noChangeShapeType="1"/>
            </p:cNvSpPr>
            <p:nvPr/>
          </p:nvSpPr>
          <p:spPr bwMode="auto">
            <a:xfrm flipH="1" flipV="1">
              <a:off x="3548" y="2772"/>
              <a:ext cx="250" cy="0"/>
            </a:xfrm>
            <a:prstGeom prst="line">
              <a:avLst/>
            </a:prstGeom>
            <a:noFill/>
            <a:ln w="9525">
              <a:solidFill>
                <a:schemeClr val="tx1"/>
              </a:solidFill>
              <a:round/>
              <a:headEnd/>
              <a:tailEnd/>
            </a:ln>
            <a:effectLst/>
          </p:spPr>
          <p:txBody>
            <a:bodyPr/>
            <a:lstStyle/>
            <a:p>
              <a:endParaRPr lang="zh-CN" altLang="en-US"/>
            </a:p>
          </p:txBody>
        </p:sp>
        <p:sp>
          <p:nvSpPr>
            <p:cNvPr id="105" name="Line 101"/>
            <p:cNvSpPr>
              <a:spLocks noChangeShapeType="1"/>
            </p:cNvSpPr>
            <p:nvPr/>
          </p:nvSpPr>
          <p:spPr bwMode="auto">
            <a:xfrm flipH="1" flipV="1">
              <a:off x="3288" y="2817"/>
              <a:ext cx="260" cy="0"/>
            </a:xfrm>
            <a:prstGeom prst="line">
              <a:avLst/>
            </a:prstGeom>
            <a:noFill/>
            <a:ln w="9525">
              <a:solidFill>
                <a:schemeClr val="tx1"/>
              </a:solidFill>
              <a:round/>
              <a:headEnd/>
              <a:tailEnd/>
            </a:ln>
            <a:effectLst/>
          </p:spPr>
          <p:txBody>
            <a:bodyPr/>
            <a:lstStyle/>
            <a:p>
              <a:endParaRPr lang="zh-CN" altLang="en-US"/>
            </a:p>
          </p:txBody>
        </p:sp>
        <p:sp>
          <p:nvSpPr>
            <p:cNvPr id="106" name="Line 102"/>
            <p:cNvSpPr>
              <a:spLocks noChangeShapeType="1"/>
            </p:cNvSpPr>
            <p:nvPr/>
          </p:nvSpPr>
          <p:spPr bwMode="auto">
            <a:xfrm flipH="1" flipV="1">
              <a:off x="4070" y="2930"/>
              <a:ext cx="0" cy="23"/>
            </a:xfrm>
            <a:prstGeom prst="line">
              <a:avLst/>
            </a:prstGeom>
            <a:noFill/>
            <a:ln w="9525">
              <a:solidFill>
                <a:schemeClr val="tx1"/>
              </a:solidFill>
              <a:round/>
              <a:headEnd/>
              <a:tailEnd/>
            </a:ln>
            <a:effectLst/>
          </p:spPr>
          <p:txBody>
            <a:bodyPr/>
            <a:lstStyle/>
            <a:p>
              <a:endParaRPr lang="zh-CN" altLang="en-US"/>
            </a:p>
          </p:txBody>
        </p:sp>
        <p:sp>
          <p:nvSpPr>
            <p:cNvPr id="107" name="Line 103"/>
            <p:cNvSpPr>
              <a:spLocks noChangeShapeType="1"/>
            </p:cNvSpPr>
            <p:nvPr/>
          </p:nvSpPr>
          <p:spPr bwMode="auto">
            <a:xfrm flipH="1" flipV="1">
              <a:off x="3548" y="2772"/>
              <a:ext cx="0" cy="45"/>
            </a:xfrm>
            <a:prstGeom prst="line">
              <a:avLst/>
            </a:prstGeom>
            <a:noFill/>
            <a:ln w="9525">
              <a:solidFill>
                <a:schemeClr val="tx1"/>
              </a:solidFill>
              <a:round/>
              <a:headEnd/>
              <a:tailEnd/>
            </a:ln>
            <a:effectLst/>
          </p:spPr>
          <p:txBody>
            <a:bodyPr/>
            <a:lstStyle/>
            <a:p>
              <a:endParaRPr lang="zh-CN" altLang="en-US"/>
            </a:p>
          </p:txBody>
        </p:sp>
        <p:sp>
          <p:nvSpPr>
            <p:cNvPr id="108" name="Line 104"/>
            <p:cNvSpPr>
              <a:spLocks noChangeShapeType="1"/>
            </p:cNvSpPr>
            <p:nvPr/>
          </p:nvSpPr>
          <p:spPr bwMode="auto">
            <a:xfrm>
              <a:off x="3288" y="2817"/>
              <a:ext cx="0" cy="227"/>
            </a:xfrm>
            <a:prstGeom prst="line">
              <a:avLst/>
            </a:prstGeom>
            <a:noFill/>
            <a:ln w="9525">
              <a:solidFill>
                <a:schemeClr val="tx1"/>
              </a:solidFill>
              <a:round/>
              <a:headEnd/>
              <a:tailEnd/>
            </a:ln>
            <a:effectLst/>
          </p:spPr>
          <p:txBody>
            <a:bodyPr/>
            <a:lstStyle/>
            <a:p>
              <a:endParaRPr lang="zh-CN" altLang="en-US"/>
            </a:p>
          </p:txBody>
        </p:sp>
        <p:sp>
          <p:nvSpPr>
            <p:cNvPr id="109" name="Text Box 105"/>
            <p:cNvSpPr txBox="1">
              <a:spLocks noChangeArrowheads="1"/>
            </p:cNvSpPr>
            <p:nvPr/>
          </p:nvSpPr>
          <p:spPr bwMode="auto">
            <a:xfrm>
              <a:off x="1881" y="2813"/>
              <a:ext cx="409"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R-Y</a:t>
              </a:r>
            </a:p>
          </p:txBody>
        </p:sp>
        <p:sp>
          <p:nvSpPr>
            <p:cNvPr id="110" name="Text Box 106"/>
            <p:cNvSpPr txBox="1">
              <a:spLocks noChangeArrowheads="1"/>
            </p:cNvSpPr>
            <p:nvPr/>
          </p:nvSpPr>
          <p:spPr bwMode="auto">
            <a:xfrm>
              <a:off x="2290" y="2772"/>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11" name="Text Box 107"/>
            <p:cNvSpPr txBox="1">
              <a:spLocks noChangeArrowheads="1"/>
            </p:cNvSpPr>
            <p:nvPr/>
          </p:nvSpPr>
          <p:spPr bwMode="auto">
            <a:xfrm>
              <a:off x="4105" y="2772"/>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12" name="Text Box 108"/>
            <p:cNvSpPr txBox="1">
              <a:spLocks noChangeArrowheads="1"/>
            </p:cNvSpPr>
            <p:nvPr/>
          </p:nvSpPr>
          <p:spPr bwMode="auto">
            <a:xfrm>
              <a:off x="2471" y="2717"/>
              <a:ext cx="453"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113" name="Text Box 109"/>
            <p:cNvSpPr txBox="1">
              <a:spLocks noChangeArrowheads="1"/>
            </p:cNvSpPr>
            <p:nvPr/>
          </p:nvSpPr>
          <p:spPr bwMode="auto">
            <a:xfrm>
              <a:off x="3764" y="2943"/>
              <a:ext cx="476"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114" name="Line 110"/>
            <p:cNvSpPr>
              <a:spLocks noChangeShapeType="1"/>
            </p:cNvSpPr>
            <p:nvPr/>
          </p:nvSpPr>
          <p:spPr bwMode="auto">
            <a:xfrm>
              <a:off x="3809" y="2772"/>
              <a:ext cx="0" cy="181"/>
            </a:xfrm>
            <a:prstGeom prst="line">
              <a:avLst/>
            </a:prstGeom>
            <a:noFill/>
            <a:ln w="9525">
              <a:solidFill>
                <a:schemeClr val="tx1"/>
              </a:solidFill>
              <a:round/>
              <a:headEnd/>
              <a:tailEnd/>
            </a:ln>
            <a:effectLst/>
          </p:spPr>
          <p:txBody>
            <a:bodyPr/>
            <a:lstStyle/>
            <a:p>
              <a:endParaRPr lang="zh-CN" altLang="en-US"/>
            </a:p>
          </p:txBody>
        </p:sp>
        <p:sp>
          <p:nvSpPr>
            <p:cNvPr id="115" name="Text Box 111"/>
            <p:cNvSpPr txBox="1">
              <a:spLocks noChangeArrowheads="1"/>
            </p:cNvSpPr>
            <p:nvPr/>
          </p:nvSpPr>
          <p:spPr bwMode="auto">
            <a:xfrm>
              <a:off x="3196" y="2613"/>
              <a:ext cx="407"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116" name="Text Box 112"/>
            <p:cNvSpPr txBox="1">
              <a:spLocks noChangeArrowheads="1"/>
            </p:cNvSpPr>
            <p:nvPr/>
          </p:nvSpPr>
          <p:spPr bwMode="auto">
            <a:xfrm>
              <a:off x="3537" y="2581"/>
              <a:ext cx="340" cy="194"/>
            </a:xfrm>
            <a:prstGeom prst="rect">
              <a:avLst/>
            </a:prstGeom>
            <a:noFill/>
            <a:ln w="9525">
              <a:noFill/>
              <a:miter lim="800000"/>
              <a:headEnd/>
              <a:tailEnd/>
            </a:ln>
            <a:effectLst/>
          </p:spPr>
          <p:txBody>
            <a:bodyPr wrap="square">
              <a:spAutoFit/>
            </a:bodyPr>
            <a:lstStyle/>
            <a:p>
              <a:pPr>
                <a:spcBef>
                  <a:spcPct val="50000"/>
                </a:spcBef>
              </a:pPr>
              <a:r>
                <a:rPr lang="en-US" altLang="zh-CN" sz="1400"/>
                <a:t>0.7</a:t>
              </a:r>
            </a:p>
          </p:txBody>
        </p:sp>
        <p:sp>
          <p:nvSpPr>
            <p:cNvPr id="117" name="Text Box 113"/>
            <p:cNvSpPr txBox="1">
              <a:spLocks noChangeArrowheads="1"/>
            </p:cNvSpPr>
            <p:nvPr/>
          </p:nvSpPr>
          <p:spPr bwMode="auto">
            <a:xfrm>
              <a:off x="2970" y="3022"/>
              <a:ext cx="521"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118" name="Text Box 114"/>
            <p:cNvSpPr txBox="1">
              <a:spLocks noChangeArrowheads="1"/>
            </p:cNvSpPr>
            <p:nvPr/>
          </p:nvSpPr>
          <p:spPr bwMode="auto">
            <a:xfrm>
              <a:off x="2744" y="2898"/>
              <a:ext cx="452" cy="194"/>
            </a:xfrm>
            <a:prstGeom prst="rect">
              <a:avLst/>
            </a:prstGeom>
            <a:noFill/>
            <a:ln w="9525">
              <a:noFill/>
              <a:miter lim="800000"/>
              <a:headEnd/>
              <a:tailEnd/>
            </a:ln>
            <a:effectLst/>
          </p:spPr>
          <p:txBody>
            <a:bodyPr wrap="square">
              <a:spAutoFit/>
            </a:bodyPr>
            <a:lstStyle/>
            <a:p>
              <a:pPr>
                <a:spcBef>
                  <a:spcPct val="50000"/>
                </a:spcBef>
              </a:pPr>
              <a:r>
                <a:rPr lang="en-US" altLang="zh-CN" sz="1400" dirty="0"/>
                <a:t>-0.7</a:t>
              </a:r>
            </a:p>
          </p:txBody>
        </p:sp>
        <p:sp>
          <p:nvSpPr>
            <p:cNvPr id="119" name="Line 115"/>
            <p:cNvSpPr>
              <a:spLocks noChangeShapeType="1"/>
            </p:cNvSpPr>
            <p:nvPr/>
          </p:nvSpPr>
          <p:spPr bwMode="auto">
            <a:xfrm flipH="1" flipV="1">
              <a:off x="3809" y="3259"/>
              <a:ext cx="250" cy="0"/>
            </a:xfrm>
            <a:prstGeom prst="line">
              <a:avLst/>
            </a:prstGeom>
            <a:noFill/>
            <a:ln w="9525">
              <a:solidFill>
                <a:schemeClr val="tx1"/>
              </a:solidFill>
              <a:round/>
              <a:headEnd/>
              <a:tailEnd/>
            </a:ln>
            <a:effectLst/>
          </p:spPr>
          <p:txBody>
            <a:bodyPr/>
            <a:lstStyle/>
            <a:p>
              <a:endParaRPr lang="zh-CN" altLang="en-US"/>
            </a:p>
          </p:txBody>
        </p:sp>
      </p:grpSp>
      <p:grpSp>
        <p:nvGrpSpPr>
          <p:cNvPr id="59" name="Group 116"/>
          <p:cNvGrpSpPr>
            <a:grpSpLocks/>
          </p:cNvGrpSpPr>
          <p:nvPr/>
        </p:nvGrpSpPr>
        <p:grpSpPr bwMode="auto">
          <a:xfrm>
            <a:off x="4572000" y="4685013"/>
            <a:ext cx="4033837" cy="1081088"/>
            <a:chOff x="1881" y="3066"/>
            <a:chExt cx="2541" cy="681"/>
          </a:xfrm>
        </p:grpSpPr>
        <p:sp>
          <p:nvSpPr>
            <p:cNvPr id="121" name="Text Box 117"/>
            <p:cNvSpPr txBox="1">
              <a:spLocks noChangeArrowheads="1"/>
            </p:cNvSpPr>
            <p:nvPr/>
          </p:nvSpPr>
          <p:spPr bwMode="auto">
            <a:xfrm>
              <a:off x="2426" y="3553"/>
              <a:ext cx="498" cy="194"/>
            </a:xfrm>
            <a:prstGeom prst="rect">
              <a:avLst/>
            </a:prstGeom>
            <a:noFill/>
            <a:ln w="9525">
              <a:noFill/>
              <a:miter lim="800000"/>
              <a:headEnd/>
              <a:tailEnd/>
            </a:ln>
            <a:effectLst/>
          </p:spPr>
          <p:txBody>
            <a:bodyPr wrap="square">
              <a:spAutoFit/>
            </a:bodyPr>
            <a:lstStyle/>
            <a:p>
              <a:pPr>
                <a:spcBef>
                  <a:spcPct val="50000"/>
                </a:spcBef>
              </a:pPr>
              <a:r>
                <a:rPr lang="en-US" altLang="zh-CN" sz="1400" dirty="0"/>
                <a:t>-0.89</a:t>
              </a:r>
            </a:p>
          </p:txBody>
        </p:sp>
        <p:sp>
          <p:nvSpPr>
            <p:cNvPr id="122" name="Line 118"/>
            <p:cNvSpPr>
              <a:spLocks noChangeShapeType="1"/>
            </p:cNvSpPr>
            <p:nvPr/>
          </p:nvSpPr>
          <p:spPr bwMode="auto">
            <a:xfrm>
              <a:off x="2494" y="3577"/>
              <a:ext cx="272" cy="0"/>
            </a:xfrm>
            <a:prstGeom prst="line">
              <a:avLst/>
            </a:prstGeom>
            <a:noFill/>
            <a:ln w="9525">
              <a:solidFill>
                <a:schemeClr val="tx1"/>
              </a:solidFill>
              <a:round/>
              <a:headEnd/>
              <a:tailEnd/>
            </a:ln>
            <a:effectLst/>
          </p:spPr>
          <p:txBody>
            <a:bodyPr/>
            <a:lstStyle/>
            <a:p>
              <a:endParaRPr lang="zh-CN" altLang="en-US"/>
            </a:p>
          </p:txBody>
        </p:sp>
        <p:sp>
          <p:nvSpPr>
            <p:cNvPr id="123" name="Line 119"/>
            <p:cNvSpPr>
              <a:spLocks noChangeShapeType="1"/>
            </p:cNvSpPr>
            <p:nvPr/>
          </p:nvSpPr>
          <p:spPr bwMode="auto">
            <a:xfrm>
              <a:off x="2766" y="3350"/>
              <a:ext cx="250" cy="0"/>
            </a:xfrm>
            <a:prstGeom prst="line">
              <a:avLst/>
            </a:prstGeom>
            <a:noFill/>
            <a:ln w="9525">
              <a:solidFill>
                <a:schemeClr val="tx1"/>
              </a:solidFill>
              <a:round/>
              <a:headEnd/>
              <a:tailEnd/>
            </a:ln>
            <a:effectLst/>
          </p:spPr>
          <p:txBody>
            <a:bodyPr/>
            <a:lstStyle/>
            <a:p>
              <a:endParaRPr lang="zh-CN" altLang="en-US"/>
            </a:p>
          </p:txBody>
        </p:sp>
        <p:sp>
          <p:nvSpPr>
            <p:cNvPr id="124" name="Line 120"/>
            <p:cNvSpPr>
              <a:spLocks noChangeShapeType="1"/>
            </p:cNvSpPr>
            <p:nvPr/>
          </p:nvSpPr>
          <p:spPr bwMode="auto">
            <a:xfrm>
              <a:off x="3016" y="3531"/>
              <a:ext cx="272" cy="0"/>
            </a:xfrm>
            <a:prstGeom prst="line">
              <a:avLst/>
            </a:prstGeom>
            <a:noFill/>
            <a:ln w="9525">
              <a:solidFill>
                <a:schemeClr val="tx1"/>
              </a:solidFill>
              <a:round/>
              <a:headEnd/>
              <a:tailEnd/>
            </a:ln>
            <a:effectLst/>
          </p:spPr>
          <p:txBody>
            <a:bodyPr/>
            <a:lstStyle/>
            <a:p>
              <a:endParaRPr lang="zh-CN" altLang="en-US"/>
            </a:p>
          </p:txBody>
        </p:sp>
        <p:sp>
          <p:nvSpPr>
            <p:cNvPr id="125" name="Line 121"/>
            <p:cNvSpPr>
              <a:spLocks noChangeShapeType="1"/>
            </p:cNvSpPr>
            <p:nvPr/>
          </p:nvSpPr>
          <p:spPr bwMode="auto">
            <a:xfrm>
              <a:off x="2494" y="3418"/>
              <a:ext cx="0" cy="159"/>
            </a:xfrm>
            <a:prstGeom prst="line">
              <a:avLst/>
            </a:prstGeom>
            <a:noFill/>
            <a:ln w="9525">
              <a:solidFill>
                <a:schemeClr val="tx1"/>
              </a:solidFill>
              <a:round/>
              <a:headEnd/>
              <a:tailEnd/>
            </a:ln>
            <a:effectLst/>
          </p:spPr>
          <p:txBody>
            <a:bodyPr/>
            <a:lstStyle/>
            <a:p>
              <a:endParaRPr lang="zh-CN" altLang="en-US"/>
            </a:p>
          </p:txBody>
        </p:sp>
        <p:sp>
          <p:nvSpPr>
            <p:cNvPr id="126" name="Line 122"/>
            <p:cNvSpPr>
              <a:spLocks noChangeShapeType="1"/>
            </p:cNvSpPr>
            <p:nvPr/>
          </p:nvSpPr>
          <p:spPr bwMode="auto">
            <a:xfrm>
              <a:off x="2766" y="3350"/>
              <a:ext cx="0" cy="227"/>
            </a:xfrm>
            <a:prstGeom prst="line">
              <a:avLst/>
            </a:prstGeom>
            <a:noFill/>
            <a:ln w="9525">
              <a:solidFill>
                <a:schemeClr val="tx1"/>
              </a:solidFill>
              <a:round/>
              <a:headEnd/>
              <a:tailEnd/>
            </a:ln>
            <a:effectLst/>
          </p:spPr>
          <p:txBody>
            <a:bodyPr/>
            <a:lstStyle/>
            <a:p>
              <a:endParaRPr lang="zh-CN" altLang="en-US"/>
            </a:p>
          </p:txBody>
        </p:sp>
        <p:sp>
          <p:nvSpPr>
            <p:cNvPr id="127" name="Line 123"/>
            <p:cNvSpPr>
              <a:spLocks noChangeShapeType="1"/>
            </p:cNvSpPr>
            <p:nvPr/>
          </p:nvSpPr>
          <p:spPr bwMode="auto">
            <a:xfrm>
              <a:off x="3016" y="3350"/>
              <a:ext cx="0" cy="181"/>
            </a:xfrm>
            <a:prstGeom prst="line">
              <a:avLst/>
            </a:prstGeom>
            <a:noFill/>
            <a:ln w="9525">
              <a:solidFill>
                <a:schemeClr val="tx1"/>
              </a:solidFill>
              <a:round/>
              <a:headEnd/>
              <a:tailEnd/>
            </a:ln>
            <a:effectLst/>
          </p:spPr>
          <p:txBody>
            <a:bodyPr/>
            <a:lstStyle/>
            <a:p>
              <a:endParaRPr lang="zh-CN" altLang="en-US"/>
            </a:p>
          </p:txBody>
        </p:sp>
        <p:sp>
          <p:nvSpPr>
            <p:cNvPr id="128" name="Line 124"/>
            <p:cNvSpPr>
              <a:spLocks noChangeShapeType="1"/>
            </p:cNvSpPr>
            <p:nvPr/>
          </p:nvSpPr>
          <p:spPr bwMode="auto">
            <a:xfrm flipH="1" flipV="1">
              <a:off x="3559" y="3486"/>
              <a:ext cx="250" cy="0"/>
            </a:xfrm>
            <a:prstGeom prst="line">
              <a:avLst/>
            </a:prstGeom>
            <a:noFill/>
            <a:ln w="9525">
              <a:solidFill>
                <a:schemeClr val="tx1"/>
              </a:solidFill>
              <a:round/>
              <a:headEnd/>
              <a:tailEnd/>
            </a:ln>
            <a:effectLst/>
          </p:spPr>
          <p:txBody>
            <a:bodyPr/>
            <a:lstStyle/>
            <a:p>
              <a:endParaRPr lang="zh-CN" altLang="en-US"/>
            </a:p>
          </p:txBody>
        </p:sp>
        <p:sp>
          <p:nvSpPr>
            <p:cNvPr id="129" name="Line 125"/>
            <p:cNvSpPr>
              <a:spLocks noChangeShapeType="1"/>
            </p:cNvSpPr>
            <p:nvPr/>
          </p:nvSpPr>
          <p:spPr bwMode="auto">
            <a:xfrm flipH="1" flipV="1">
              <a:off x="3288" y="3304"/>
              <a:ext cx="272" cy="1"/>
            </a:xfrm>
            <a:prstGeom prst="line">
              <a:avLst/>
            </a:prstGeom>
            <a:noFill/>
            <a:ln w="9525">
              <a:solidFill>
                <a:schemeClr val="tx1"/>
              </a:solidFill>
              <a:round/>
              <a:headEnd/>
              <a:tailEnd/>
            </a:ln>
            <a:effectLst/>
          </p:spPr>
          <p:txBody>
            <a:bodyPr/>
            <a:lstStyle/>
            <a:p>
              <a:endParaRPr lang="zh-CN" altLang="en-US"/>
            </a:p>
          </p:txBody>
        </p:sp>
        <p:sp>
          <p:nvSpPr>
            <p:cNvPr id="130" name="Line 126"/>
            <p:cNvSpPr>
              <a:spLocks noChangeShapeType="1"/>
            </p:cNvSpPr>
            <p:nvPr/>
          </p:nvSpPr>
          <p:spPr bwMode="auto">
            <a:xfrm>
              <a:off x="3288" y="3304"/>
              <a:ext cx="0" cy="227"/>
            </a:xfrm>
            <a:prstGeom prst="line">
              <a:avLst/>
            </a:prstGeom>
            <a:noFill/>
            <a:ln w="9525">
              <a:solidFill>
                <a:schemeClr val="tx1"/>
              </a:solidFill>
              <a:round/>
              <a:headEnd/>
              <a:tailEnd/>
            </a:ln>
            <a:effectLst/>
          </p:spPr>
          <p:txBody>
            <a:bodyPr/>
            <a:lstStyle/>
            <a:p>
              <a:endParaRPr lang="zh-CN" altLang="en-US"/>
            </a:p>
          </p:txBody>
        </p:sp>
        <p:sp>
          <p:nvSpPr>
            <p:cNvPr id="131" name="Line 127"/>
            <p:cNvSpPr>
              <a:spLocks noChangeShapeType="1"/>
            </p:cNvSpPr>
            <p:nvPr/>
          </p:nvSpPr>
          <p:spPr bwMode="auto">
            <a:xfrm>
              <a:off x="2245" y="3418"/>
              <a:ext cx="2177" cy="0"/>
            </a:xfrm>
            <a:prstGeom prst="line">
              <a:avLst/>
            </a:prstGeom>
            <a:noFill/>
            <a:ln w="9525">
              <a:solidFill>
                <a:schemeClr val="tx1"/>
              </a:solidFill>
              <a:round/>
              <a:headEnd/>
              <a:tailEnd type="triangle" w="med" len="med"/>
            </a:ln>
            <a:effectLst/>
          </p:spPr>
          <p:txBody>
            <a:bodyPr/>
            <a:lstStyle/>
            <a:p>
              <a:endParaRPr lang="zh-CN" altLang="en-US"/>
            </a:p>
          </p:txBody>
        </p:sp>
        <p:sp>
          <p:nvSpPr>
            <p:cNvPr id="132" name="Text Box 128"/>
            <p:cNvSpPr txBox="1">
              <a:spLocks noChangeArrowheads="1"/>
            </p:cNvSpPr>
            <p:nvPr/>
          </p:nvSpPr>
          <p:spPr bwMode="auto">
            <a:xfrm>
              <a:off x="1881" y="3289"/>
              <a:ext cx="409"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B-Y</a:t>
              </a:r>
            </a:p>
          </p:txBody>
        </p:sp>
        <p:sp>
          <p:nvSpPr>
            <p:cNvPr id="133" name="Line 129"/>
            <p:cNvSpPr>
              <a:spLocks noChangeShapeType="1"/>
            </p:cNvSpPr>
            <p:nvPr/>
          </p:nvSpPr>
          <p:spPr bwMode="auto">
            <a:xfrm>
              <a:off x="3560" y="3305"/>
              <a:ext cx="0" cy="181"/>
            </a:xfrm>
            <a:prstGeom prst="line">
              <a:avLst/>
            </a:prstGeom>
            <a:noFill/>
            <a:ln w="9525">
              <a:solidFill>
                <a:schemeClr val="tx1"/>
              </a:solidFill>
              <a:round/>
              <a:headEnd/>
              <a:tailEnd/>
            </a:ln>
            <a:effectLst/>
          </p:spPr>
          <p:txBody>
            <a:bodyPr/>
            <a:lstStyle/>
            <a:p>
              <a:endParaRPr lang="zh-CN" altLang="en-US"/>
            </a:p>
          </p:txBody>
        </p:sp>
        <p:sp>
          <p:nvSpPr>
            <p:cNvPr id="134" name="Line 130"/>
            <p:cNvSpPr>
              <a:spLocks noChangeShapeType="1"/>
            </p:cNvSpPr>
            <p:nvPr/>
          </p:nvSpPr>
          <p:spPr bwMode="auto">
            <a:xfrm>
              <a:off x="3809" y="3259"/>
              <a:ext cx="0" cy="227"/>
            </a:xfrm>
            <a:prstGeom prst="line">
              <a:avLst/>
            </a:prstGeom>
            <a:noFill/>
            <a:ln w="9525">
              <a:solidFill>
                <a:schemeClr val="tx1"/>
              </a:solidFill>
              <a:round/>
              <a:headEnd/>
              <a:tailEnd/>
            </a:ln>
            <a:effectLst/>
          </p:spPr>
          <p:txBody>
            <a:bodyPr/>
            <a:lstStyle/>
            <a:p>
              <a:endParaRPr lang="zh-CN" altLang="en-US"/>
            </a:p>
          </p:txBody>
        </p:sp>
        <p:sp>
          <p:nvSpPr>
            <p:cNvPr id="135" name="Line 131"/>
            <p:cNvSpPr>
              <a:spLocks noChangeShapeType="1"/>
            </p:cNvSpPr>
            <p:nvPr/>
          </p:nvSpPr>
          <p:spPr bwMode="auto">
            <a:xfrm>
              <a:off x="4059" y="3259"/>
              <a:ext cx="0" cy="159"/>
            </a:xfrm>
            <a:prstGeom prst="line">
              <a:avLst/>
            </a:prstGeom>
            <a:noFill/>
            <a:ln w="9525">
              <a:solidFill>
                <a:schemeClr val="tx1"/>
              </a:solidFill>
              <a:round/>
              <a:headEnd/>
              <a:tailEnd/>
            </a:ln>
            <a:effectLst/>
          </p:spPr>
          <p:txBody>
            <a:bodyPr/>
            <a:lstStyle/>
            <a:p>
              <a:endParaRPr lang="zh-CN" altLang="en-US"/>
            </a:p>
          </p:txBody>
        </p:sp>
        <p:sp>
          <p:nvSpPr>
            <p:cNvPr id="136" name="Text Box 132"/>
            <p:cNvSpPr txBox="1">
              <a:spLocks noChangeArrowheads="1"/>
            </p:cNvSpPr>
            <p:nvPr/>
          </p:nvSpPr>
          <p:spPr bwMode="auto">
            <a:xfrm>
              <a:off x="2290" y="324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37" name="Text Box 133"/>
            <p:cNvSpPr txBox="1">
              <a:spLocks noChangeArrowheads="1"/>
            </p:cNvSpPr>
            <p:nvPr/>
          </p:nvSpPr>
          <p:spPr bwMode="auto">
            <a:xfrm>
              <a:off x="4105" y="324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38" name="Text Box 134"/>
            <p:cNvSpPr txBox="1">
              <a:spLocks noChangeArrowheads="1"/>
            </p:cNvSpPr>
            <p:nvPr/>
          </p:nvSpPr>
          <p:spPr bwMode="auto">
            <a:xfrm>
              <a:off x="2744" y="3157"/>
              <a:ext cx="362" cy="194"/>
            </a:xfrm>
            <a:prstGeom prst="rect">
              <a:avLst/>
            </a:prstGeom>
            <a:noFill/>
            <a:ln w="9525">
              <a:noFill/>
              <a:miter lim="800000"/>
              <a:headEnd/>
              <a:tailEnd/>
            </a:ln>
            <a:effectLst/>
          </p:spPr>
          <p:txBody>
            <a:bodyPr wrap="square">
              <a:spAutoFit/>
            </a:bodyPr>
            <a:lstStyle/>
            <a:p>
              <a:pPr>
                <a:spcBef>
                  <a:spcPct val="50000"/>
                </a:spcBef>
              </a:pPr>
              <a:r>
                <a:rPr lang="en-US" altLang="zh-CN" sz="1400" dirty="0"/>
                <a:t>0.3</a:t>
              </a:r>
            </a:p>
          </p:txBody>
        </p:sp>
        <p:sp>
          <p:nvSpPr>
            <p:cNvPr id="139" name="Text Box 135"/>
            <p:cNvSpPr txBox="1">
              <a:spLocks noChangeArrowheads="1"/>
            </p:cNvSpPr>
            <p:nvPr/>
          </p:nvSpPr>
          <p:spPr bwMode="auto">
            <a:xfrm>
              <a:off x="2948" y="3508"/>
              <a:ext cx="521"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140" name="Text Box 136"/>
            <p:cNvSpPr txBox="1">
              <a:spLocks noChangeArrowheads="1"/>
            </p:cNvSpPr>
            <p:nvPr/>
          </p:nvSpPr>
          <p:spPr bwMode="auto">
            <a:xfrm>
              <a:off x="3243" y="3112"/>
              <a:ext cx="407" cy="194"/>
            </a:xfrm>
            <a:prstGeom prst="rect">
              <a:avLst/>
            </a:prstGeom>
            <a:noFill/>
            <a:ln w="9525">
              <a:noFill/>
              <a:miter lim="800000"/>
              <a:headEnd/>
              <a:tailEnd/>
            </a:ln>
            <a:effectLst/>
          </p:spPr>
          <p:txBody>
            <a:bodyPr wrap="square">
              <a:spAutoFit/>
            </a:bodyPr>
            <a:lstStyle/>
            <a:p>
              <a:pPr>
                <a:spcBef>
                  <a:spcPct val="50000"/>
                </a:spcBef>
              </a:pPr>
              <a:r>
                <a:rPr lang="en-US" altLang="zh-CN" sz="1400" dirty="0"/>
                <a:t>0.59</a:t>
              </a:r>
            </a:p>
          </p:txBody>
        </p:sp>
        <p:sp>
          <p:nvSpPr>
            <p:cNvPr id="141" name="Text Box 137"/>
            <p:cNvSpPr txBox="1">
              <a:spLocks noChangeArrowheads="1"/>
            </p:cNvSpPr>
            <p:nvPr/>
          </p:nvSpPr>
          <p:spPr bwMode="auto">
            <a:xfrm>
              <a:off x="3515" y="3475"/>
              <a:ext cx="407" cy="192"/>
            </a:xfrm>
            <a:prstGeom prst="rect">
              <a:avLst/>
            </a:prstGeom>
            <a:noFill/>
            <a:ln w="9525">
              <a:noFill/>
              <a:miter lim="800000"/>
              <a:headEnd/>
              <a:tailEnd/>
            </a:ln>
            <a:effectLst/>
          </p:spPr>
          <p:txBody>
            <a:bodyPr wrap="square">
              <a:spAutoFit/>
            </a:bodyPr>
            <a:lstStyle/>
            <a:p>
              <a:pPr>
                <a:spcBef>
                  <a:spcPct val="50000"/>
                </a:spcBef>
              </a:pPr>
              <a:r>
                <a:rPr lang="en-US" altLang="zh-CN" sz="1400" b="1" dirty="0"/>
                <a:t>-0.3</a:t>
              </a:r>
            </a:p>
          </p:txBody>
        </p:sp>
        <p:sp>
          <p:nvSpPr>
            <p:cNvPr id="142" name="Text Box 138"/>
            <p:cNvSpPr txBox="1">
              <a:spLocks noChangeArrowheads="1"/>
            </p:cNvSpPr>
            <p:nvPr/>
          </p:nvSpPr>
          <p:spPr bwMode="auto">
            <a:xfrm>
              <a:off x="3764" y="3066"/>
              <a:ext cx="476" cy="194"/>
            </a:xfrm>
            <a:prstGeom prst="rect">
              <a:avLst/>
            </a:prstGeom>
            <a:noFill/>
            <a:ln w="9525">
              <a:noFill/>
              <a:miter lim="800000"/>
              <a:headEnd/>
              <a:tailEnd/>
            </a:ln>
            <a:effectLst/>
          </p:spPr>
          <p:txBody>
            <a:bodyPr wrap="square">
              <a:spAutoFit/>
            </a:bodyPr>
            <a:lstStyle/>
            <a:p>
              <a:pPr>
                <a:spcBef>
                  <a:spcPct val="50000"/>
                </a:spcBef>
              </a:pPr>
              <a:r>
                <a:rPr lang="en-US" altLang="zh-CN" sz="1400" dirty="0"/>
                <a:t>0.89</a:t>
              </a:r>
            </a:p>
          </p:txBody>
        </p:sp>
      </p:grpSp>
      <p:grpSp>
        <p:nvGrpSpPr>
          <p:cNvPr id="95" name="Group 139"/>
          <p:cNvGrpSpPr>
            <a:grpSpLocks/>
          </p:cNvGrpSpPr>
          <p:nvPr/>
        </p:nvGrpSpPr>
        <p:grpSpPr bwMode="auto">
          <a:xfrm>
            <a:off x="4573587" y="5621635"/>
            <a:ext cx="4032250" cy="812800"/>
            <a:chOff x="1882" y="3668"/>
            <a:chExt cx="2540" cy="512"/>
          </a:xfrm>
        </p:grpSpPr>
        <p:sp>
          <p:nvSpPr>
            <p:cNvPr id="144" name="Line 140"/>
            <p:cNvSpPr>
              <a:spLocks noChangeShapeType="1"/>
            </p:cNvSpPr>
            <p:nvPr/>
          </p:nvSpPr>
          <p:spPr bwMode="auto">
            <a:xfrm>
              <a:off x="2494" y="3906"/>
              <a:ext cx="272" cy="0"/>
            </a:xfrm>
            <a:prstGeom prst="line">
              <a:avLst/>
            </a:prstGeom>
            <a:noFill/>
            <a:ln w="9525">
              <a:solidFill>
                <a:schemeClr val="tx1"/>
              </a:solidFill>
              <a:round/>
              <a:headEnd/>
              <a:tailEnd/>
            </a:ln>
            <a:effectLst/>
          </p:spPr>
          <p:txBody>
            <a:bodyPr/>
            <a:lstStyle/>
            <a:p>
              <a:endParaRPr lang="zh-CN" altLang="en-US"/>
            </a:p>
          </p:txBody>
        </p:sp>
        <p:sp>
          <p:nvSpPr>
            <p:cNvPr id="145" name="Line 141"/>
            <p:cNvSpPr>
              <a:spLocks noChangeShapeType="1"/>
            </p:cNvSpPr>
            <p:nvPr/>
          </p:nvSpPr>
          <p:spPr bwMode="auto">
            <a:xfrm>
              <a:off x="2766" y="3860"/>
              <a:ext cx="250" cy="0"/>
            </a:xfrm>
            <a:prstGeom prst="line">
              <a:avLst/>
            </a:prstGeom>
            <a:noFill/>
            <a:ln w="9525">
              <a:solidFill>
                <a:schemeClr val="tx1"/>
              </a:solidFill>
              <a:round/>
              <a:headEnd/>
              <a:tailEnd/>
            </a:ln>
            <a:effectLst/>
          </p:spPr>
          <p:txBody>
            <a:bodyPr/>
            <a:lstStyle/>
            <a:p>
              <a:endParaRPr lang="zh-CN" altLang="en-US"/>
            </a:p>
          </p:txBody>
        </p:sp>
        <p:sp>
          <p:nvSpPr>
            <p:cNvPr id="146" name="Line 142"/>
            <p:cNvSpPr>
              <a:spLocks noChangeShapeType="1"/>
            </p:cNvSpPr>
            <p:nvPr/>
          </p:nvSpPr>
          <p:spPr bwMode="auto">
            <a:xfrm>
              <a:off x="3016" y="3838"/>
              <a:ext cx="272" cy="0"/>
            </a:xfrm>
            <a:prstGeom prst="line">
              <a:avLst/>
            </a:prstGeom>
            <a:noFill/>
            <a:ln w="9525">
              <a:solidFill>
                <a:schemeClr val="tx1"/>
              </a:solidFill>
              <a:round/>
              <a:headEnd/>
              <a:tailEnd/>
            </a:ln>
            <a:effectLst/>
          </p:spPr>
          <p:txBody>
            <a:bodyPr/>
            <a:lstStyle/>
            <a:p>
              <a:endParaRPr lang="zh-CN" altLang="en-US"/>
            </a:p>
          </p:txBody>
        </p:sp>
        <p:sp>
          <p:nvSpPr>
            <p:cNvPr id="147" name="Line 143"/>
            <p:cNvSpPr>
              <a:spLocks noChangeShapeType="1"/>
            </p:cNvSpPr>
            <p:nvPr/>
          </p:nvSpPr>
          <p:spPr bwMode="auto">
            <a:xfrm>
              <a:off x="2494" y="3906"/>
              <a:ext cx="0" cy="23"/>
            </a:xfrm>
            <a:prstGeom prst="line">
              <a:avLst/>
            </a:prstGeom>
            <a:noFill/>
            <a:ln w="9525">
              <a:solidFill>
                <a:schemeClr val="tx1"/>
              </a:solidFill>
              <a:round/>
              <a:headEnd/>
              <a:tailEnd/>
            </a:ln>
            <a:effectLst/>
          </p:spPr>
          <p:txBody>
            <a:bodyPr/>
            <a:lstStyle/>
            <a:p>
              <a:endParaRPr lang="zh-CN" altLang="en-US"/>
            </a:p>
          </p:txBody>
        </p:sp>
        <p:sp>
          <p:nvSpPr>
            <p:cNvPr id="148" name="Line 144"/>
            <p:cNvSpPr>
              <a:spLocks noChangeShapeType="1"/>
            </p:cNvSpPr>
            <p:nvPr/>
          </p:nvSpPr>
          <p:spPr bwMode="auto">
            <a:xfrm>
              <a:off x="2766" y="3860"/>
              <a:ext cx="0" cy="46"/>
            </a:xfrm>
            <a:prstGeom prst="line">
              <a:avLst/>
            </a:prstGeom>
            <a:noFill/>
            <a:ln w="9525">
              <a:solidFill>
                <a:schemeClr val="tx1"/>
              </a:solidFill>
              <a:round/>
              <a:headEnd/>
              <a:tailEnd/>
            </a:ln>
            <a:effectLst/>
          </p:spPr>
          <p:txBody>
            <a:bodyPr/>
            <a:lstStyle/>
            <a:p>
              <a:endParaRPr lang="zh-CN" altLang="en-US"/>
            </a:p>
          </p:txBody>
        </p:sp>
        <p:sp>
          <p:nvSpPr>
            <p:cNvPr id="149" name="Line 145"/>
            <p:cNvSpPr>
              <a:spLocks noChangeShapeType="1"/>
            </p:cNvSpPr>
            <p:nvPr/>
          </p:nvSpPr>
          <p:spPr bwMode="auto">
            <a:xfrm>
              <a:off x="3016" y="3838"/>
              <a:ext cx="0" cy="22"/>
            </a:xfrm>
            <a:prstGeom prst="line">
              <a:avLst/>
            </a:prstGeom>
            <a:noFill/>
            <a:ln w="9525">
              <a:solidFill>
                <a:schemeClr val="tx1"/>
              </a:solidFill>
              <a:round/>
              <a:headEnd/>
              <a:tailEnd/>
            </a:ln>
            <a:effectLst/>
          </p:spPr>
          <p:txBody>
            <a:bodyPr/>
            <a:lstStyle/>
            <a:p>
              <a:endParaRPr lang="zh-CN" altLang="en-US"/>
            </a:p>
          </p:txBody>
        </p:sp>
        <p:sp>
          <p:nvSpPr>
            <p:cNvPr id="150" name="Line 146"/>
            <p:cNvSpPr>
              <a:spLocks noChangeShapeType="1"/>
            </p:cNvSpPr>
            <p:nvPr/>
          </p:nvSpPr>
          <p:spPr bwMode="auto">
            <a:xfrm flipH="1" flipV="1">
              <a:off x="3809" y="3951"/>
              <a:ext cx="261" cy="0"/>
            </a:xfrm>
            <a:prstGeom prst="line">
              <a:avLst/>
            </a:prstGeom>
            <a:noFill/>
            <a:ln w="9525">
              <a:solidFill>
                <a:schemeClr val="tx1"/>
              </a:solidFill>
              <a:round/>
              <a:headEnd/>
              <a:tailEnd/>
            </a:ln>
            <a:effectLst/>
          </p:spPr>
          <p:txBody>
            <a:bodyPr/>
            <a:lstStyle/>
            <a:p>
              <a:endParaRPr lang="zh-CN" altLang="en-US"/>
            </a:p>
          </p:txBody>
        </p:sp>
        <p:sp>
          <p:nvSpPr>
            <p:cNvPr id="151" name="Line 147"/>
            <p:cNvSpPr>
              <a:spLocks noChangeShapeType="1"/>
            </p:cNvSpPr>
            <p:nvPr/>
          </p:nvSpPr>
          <p:spPr bwMode="auto">
            <a:xfrm flipH="1" flipV="1">
              <a:off x="3559" y="3996"/>
              <a:ext cx="250" cy="0"/>
            </a:xfrm>
            <a:prstGeom prst="line">
              <a:avLst/>
            </a:prstGeom>
            <a:noFill/>
            <a:ln w="9525">
              <a:solidFill>
                <a:schemeClr val="tx1"/>
              </a:solidFill>
              <a:round/>
              <a:headEnd/>
              <a:tailEnd/>
            </a:ln>
            <a:effectLst/>
          </p:spPr>
          <p:txBody>
            <a:bodyPr/>
            <a:lstStyle/>
            <a:p>
              <a:endParaRPr lang="zh-CN" altLang="en-US"/>
            </a:p>
          </p:txBody>
        </p:sp>
        <p:sp>
          <p:nvSpPr>
            <p:cNvPr id="152" name="Line 148"/>
            <p:cNvSpPr>
              <a:spLocks noChangeShapeType="1"/>
            </p:cNvSpPr>
            <p:nvPr/>
          </p:nvSpPr>
          <p:spPr bwMode="auto">
            <a:xfrm flipH="1" flipV="1">
              <a:off x="3288" y="4019"/>
              <a:ext cx="260" cy="0"/>
            </a:xfrm>
            <a:prstGeom prst="line">
              <a:avLst/>
            </a:prstGeom>
            <a:noFill/>
            <a:ln w="9525">
              <a:solidFill>
                <a:schemeClr val="tx1"/>
              </a:solidFill>
              <a:round/>
              <a:headEnd/>
              <a:tailEnd/>
            </a:ln>
            <a:effectLst/>
          </p:spPr>
          <p:txBody>
            <a:bodyPr/>
            <a:lstStyle/>
            <a:p>
              <a:endParaRPr lang="zh-CN" altLang="en-US"/>
            </a:p>
          </p:txBody>
        </p:sp>
        <p:sp>
          <p:nvSpPr>
            <p:cNvPr id="153" name="Line 149"/>
            <p:cNvSpPr>
              <a:spLocks noChangeShapeType="1"/>
            </p:cNvSpPr>
            <p:nvPr/>
          </p:nvSpPr>
          <p:spPr bwMode="auto">
            <a:xfrm flipH="1" flipV="1">
              <a:off x="4070" y="3928"/>
              <a:ext cx="0" cy="23"/>
            </a:xfrm>
            <a:prstGeom prst="line">
              <a:avLst/>
            </a:prstGeom>
            <a:noFill/>
            <a:ln w="9525">
              <a:solidFill>
                <a:schemeClr val="tx1"/>
              </a:solidFill>
              <a:round/>
              <a:headEnd/>
              <a:tailEnd/>
            </a:ln>
            <a:effectLst/>
          </p:spPr>
          <p:txBody>
            <a:bodyPr/>
            <a:lstStyle/>
            <a:p>
              <a:endParaRPr lang="zh-CN" altLang="en-US"/>
            </a:p>
          </p:txBody>
        </p:sp>
        <p:sp>
          <p:nvSpPr>
            <p:cNvPr id="154" name="Line 150"/>
            <p:cNvSpPr>
              <a:spLocks noChangeShapeType="1"/>
            </p:cNvSpPr>
            <p:nvPr/>
          </p:nvSpPr>
          <p:spPr bwMode="auto">
            <a:xfrm>
              <a:off x="3288" y="3838"/>
              <a:ext cx="0" cy="181"/>
            </a:xfrm>
            <a:prstGeom prst="line">
              <a:avLst/>
            </a:prstGeom>
            <a:noFill/>
            <a:ln w="9525">
              <a:solidFill>
                <a:schemeClr val="tx1"/>
              </a:solidFill>
              <a:round/>
              <a:headEnd/>
              <a:tailEnd/>
            </a:ln>
            <a:effectLst/>
          </p:spPr>
          <p:txBody>
            <a:bodyPr/>
            <a:lstStyle/>
            <a:p>
              <a:endParaRPr lang="zh-CN" altLang="en-US"/>
            </a:p>
          </p:txBody>
        </p:sp>
        <p:sp>
          <p:nvSpPr>
            <p:cNvPr id="155" name="Line 151"/>
            <p:cNvSpPr>
              <a:spLocks noChangeShapeType="1"/>
            </p:cNvSpPr>
            <p:nvPr/>
          </p:nvSpPr>
          <p:spPr bwMode="auto">
            <a:xfrm>
              <a:off x="2222" y="3928"/>
              <a:ext cx="2200" cy="0"/>
            </a:xfrm>
            <a:prstGeom prst="line">
              <a:avLst/>
            </a:prstGeom>
            <a:noFill/>
            <a:ln w="9525">
              <a:solidFill>
                <a:schemeClr val="tx1"/>
              </a:solidFill>
              <a:round/>
              <a:headEnd/>
              <a:tailEnd type="triangle" w="med" len="med"/>
            </a:ln>
            <a:effectLst/>
          </p:spPr>
          <p:txBody>
            <a:bodyPr/>
            <a:lstStyle/>
            <a:p>
              <a:endParaRPr lang="zh-CN" altLang="en-US"/>
            </a:p>
          </p:txBody>
        </p:sp>
        <p:sp>
          <p:nvSpPr>
            <p:cNvPr id="156" name="Text Box 152"/>
            <p:cNvSpPr txBox="1">
              <a:spLocks noChangeArrowheads="1"/>
            </p:cNvSpPr>
            <p:nvPr/>
          </p:nvSpPr>
          <p:spPr bwMode="auto">
            <a:xfrm>
              <a:off x="1882" y="3788"/>
              <a:ext cx="409" cy="212"/>
            </a:xfrm>
            <a:prstGeom prst="rect">
              <a:avLst/>
            </a:prstGeom>
            <a:noFill/>
            <a:ln w="9525">
              <a:noFill/>
              <a:miter lim="800000"/>
              <a:headEnd/>
              <a:tailEnd/>
            </a:ln>
            <a:effectLst/>
          </p:spPr>
          <p:txBody>
            <a:bodyPr>
              <a:spAutoFit/>
            </a:bodyPr>
            <a:lstStyle/>
            <a:p>
              <a:pPr>
                <a:spcBef>
                  <a:spcPct val="50000"/>
                </a:spcBef>
              </a:pPr>
              <a:r>
                <a:rPr lang="en-US" altLang="zh-CN" sz="1600"/>
                <a:t>E</a:t>
              </a:r>
              <a:r>
                <a:rPr lang="en-US" altLang="zh-CN" sz="1000"/>
                <a:t>G-Y</a:t>
              </a:r>
            </a:p>
          </p:txBody>
        </p:sp>
        <p:sp>
          <p:nvSpPr>
            <p:cNvPr id="157" name="Line 153"/>
            <p:cNvSpPr>
              <a:spLocks noChangeShapeType="1"/>
            </p:cNvSpPr>
            <p:nvPr/>
          </p:nvSpPr>
          <p:spPr bwMode="auto">
            <a:xfrm>
              <a:off x="3560" y="3997"/>
              <a:ext cx="0" cy="22"/>
            </a:xfrm>
            <a:prstGeom prst="line">
              <a:avLst/>
            </a:prstGeom>
            <a:noFill/>
            <a:ln w="9525">
              <a:solidFill>
                <a:schemeClr val="tx1"/>
              </a:solidFill>
              <a:round/>
              <a:headEnd/>
              <a:tailEnd/>
            </a:ln>
            <a:effectLst/>
          </p:spPr>
          <p:txBody>
            <a:bodyPr/>
            <a:lstStyle/>
            <a:p>
              <a:endParaRPr lang="zh-CN" altLang="en-US"/>
            </a:p>
          </p:txBody>
        </p:sp>
        <p:sp>
          <p:nvSpPr>
            <p:cNvPr id="158" name="Line 154"/>
            <p:cNvSpPr>
              <a:spLocks noChangeShapeType="1"/>
            </p:cNvSpPr>
            <p:nvPr/>
          </p:nvSpPr>
          <p:spPr bwMode="auto">
            <a:xfrm>
              <a:off x="3809" y="3951"/>
              <a:ext cx="0" cy="46"/>
            </a:xfrm>
            <a:prstGeom prst="line">
              <a:avLst/>
            </a:prstGeom>
            <a:noFill/>
            <a:ln w="9525">
              <a:solidFill>
                <a:schemeClr val="tx1"/>
              </a:solidFill>
              <a:round/>
              <a:headEnd/>
              <a:tailEnd/>
            </a:ln>
            <a:effectLst/>
          </p:spPr>
          <p:txBody>
            <a:bodyPr/>
            <a:lstStyle/>
            <a:p>
              <a:endParaRPr lang="zh-CN" altLang="en-US"/>
            </a:p>
          </p:txBody>
        </p:sp>
        <p:sp>
          <p:nvSpPr>
            <p:cNvPr id="159" name="Text Box 155"/>
            <p:cNvSpPr txBox="1">
              <a:spLocks noChangeArrowheads="1"/>
            </p:cNvSpPr>
            <p:nvPr/>
          </p:nvSpPr>
          <p:spPr bwMode="auto">
            <a:xfrm>
              <a:off x="2290" y="37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60" name="Text Box 156"/>
            <p:cNvSpPr txBox="1">
              <a:spLocks noChangeArrowheads="1"/>
            </p:cNvSpPr>
            <p:nvPr/>
          </p:nvSpPr>
          <p:spPr bwMode="auto">
            <a:xfrm>
              <a:off x="4105" y="3759"/>
              <a:ext cx="181" cy="192"/>
            </a:xfrm>
            <a:prstGeom prst="rect">
              <a:avLst/>
            </a:prstGeom>
            <a:noFill/>
            <a:ln w="9525">
              <a:noFill/>
              <a:miter lim="800000"/>
              <a:headEnd/>
              <a:tailEnd/>
            </a:ln>
            <a:effectLst/>
          </p:spPr>
          <p:txBody>
            <a:bodyPr>
              <a:spAutoFit/>
            </a:bodyPr>
            <a:lstStyle/>
            <a:p>
              <a:pPr>
                <a:spcBef>
                  <a:spcPct val="50000"/>
                </a:spcBef>
              </a:pPr>
              <a:r>
                <a:rPr lang="en-US" altLang="zh-CN" sz="1400"/>
                <a:t>0</a:t>
              </a:r>
            </a:p>
          </p:txBody>
        </p:sp>
        <p:sp>
          <p:nvSpPr>
            <p:cNvPr id="161" name="Text Box 157"/>
            <p:cNvSpPr txBox="1">
              <a:spLocks noChangeArrowheads="1"/>
            </p:cNvSpPr>
            <p:nvPr/>
          </p:nvSpPr>
          <p:spPr bwMode="auto">
            <a:xfrm>
              <a:off x="2449" y="3713"/>
              <a:ext cx="43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162" name="Text Box 158"/>
            <p:cNvSpPr txBox="1">
              <a:spLocks noChangeArrowheads="1"/>
            </p:cNvSpPr>
            <p:nvPr/>
          </p:nvSpPr>
          <p:spPr bwMode="auto">
            <a:xfrm>
              <a:off x="3764" y="3928"/>
              <a:ext cx="476" cy="194"/>
            </a:xfrm>
            <a:prstGeom prst="rect">
              <a:avLst/>
            </a:prstGeom>
            <a:noFill/>
            <a:ln w="9525">
              <a:noFill/>
              <a:miter lim="800000"/>
              <a:headEnd/>
              <a:tailEnd/>
            </a:ln>
            <a:effectLst/>
          </p:spPr>
          <p:txBody>
            <a:bodyPr wrap="square">
              <a:spAutoFit/>
            </a:bodyPr>
            <a:lstStyle/>
            <a:p>
              <a:pPr>
                <a:spcBef>
                  <a:spcPct val="50000"/>
                </a:spcBef>
              </a:pPr>
              <a:r>
                <a:rPr lang="en-US" altLang="zh-CN" sz="1400" dirty="0"/>
                <a:t>-0.11</a:t>
              </a:r>
            </a:p>
          </p:txBody>
        </p:sp>
        <p:sp>
          <p:nvSpPr>
            <p:cNvPr id="163" name="Text Box 159"/>
            <p:cNvSpPr txBox="1">
              <a:spLocks noChangeArrowheads="1"/>
            </p:cNvSpPr>
            <p:nvPr/>
          </p:nvSpPr>
          <p:spPr bwMode="auto">
            <a:xfrm>
              <a:off x="2744" y="3668"/>
              <a:ext cx="362" cy="194"/>
            </a:xfrm>
            <a:prstGeom prst="rect">
              <a:avLst/>
            </a:prstGeom>
            <a:noFill/>
            <a:ln w="9525">
              <a:noFill/>
              <a:miter lim="800000"/>
              <a:headEnd/>
              <a:tailEnd/>
            </a:ln>
            <a:effectLst/>
          </p:spPr>
          <p:txBody>
            <a:bodyPr wrap="square">
              <a:spAutoFit/>
            </a:bodyPr>
            <a:lstStyle/>
            <a:p>
              <a:pPr>
                <a:spcBef>
                  <a:spcPct val="50000"/>
                </a:spcBef>
              </a:pPr>
              <a:r>
                <a:rPr lang="en-US" altLang="zh-CN" sz="1400" dirty="0"/>
                <a:t>0.3</a:t>
              </a:r>
            </a:p>
          </p:txBody>
        </p:sp>
        <p:sp>
          <p:nvSpPr>
            <p:cNvPr id="164" name="Text Box 160"/>
            <p:cNvSpPr txBox="1">
              <a:spLocks noChangeArrowheads="1"/>
            </p:cNvSpPr>
            <p:nvPr/>
          </p:nvSpPr>
          <p:spPr bwMode="auto">
            <a:xfrm>
              <a:off x="2970" y="3681"/>
              <a:ext cx="430" cy="194"/>
            </a:xfrm>
            <a:prstGeom prst="rect">
              <a:avLst/>
            </a:prstGeom>
            <a:noFill/>
            <a:ln w="9525">
              <a:noFill/>
              <a:miter lim="800000"/>
              <a:headEnd/>
              <a:tailEnd/>
            </a:ln>
            <a:effectLst/>
          </p:spPr>
          <p:txBody>
            <a:bodyPr wrap="square">
              <a:spAutoFit/>
            </a:bodyPr>
            <a:lstStyle/>
            <a:p>
              <a:pPr>
                <a:spcBef>
                  <a:spcPct val="50000"/>
                </a:spcBef>
              </a:pPr>
              <a:r>
                <a:rPr lang="en-US" altLang="zh-CN" sz="1400" dirty="0"/>
                <a:t>0.41</a:t>
              </a:r>
            </a:p>
          </p:txBody>
        </p:sp>
        <p:sp>
          <p:nvSpPr>
            <p:cNvPr id="165" name="Text Box 161"/>
            <p:cNvSpPr txBox="1">
              <a:spLocks noChangeArrowheads="1"/>
            </p:cNvSpPr>
            <p:nvPr/>
          </p:nvSpPr>
          <p:spPr bwMode="auto">
            <a:xfrm>
              <a:off x="3106" y="3986"/>
              <a:ext cx="522" cy="194"/>
            </a:xfrm>
            <a:prstGeom prst="rect">
              <a:avLst/>
            </a:prstGeom>
            <a:noFill/>
            <a:ln w="9525">
              <a:noFill/>
              <a:miter lim="800000"/>
              <a:headEnd/>
              <a:tailEnd/>
            </a:ln>
            <a:effectLst/>
          </p:spPr>
          <p:txBody>
            <a:bodyPr wrap="square">
              <a:spAutoFit/>
            </a:bodyPr>
            <a:lstStyle/>
            <a:p>
              <a:pPr>
                <a:spcBef>
                  <a:spcPct val="50000"/>
                </a:spcBef>
              </a:pPr>
              <a:r>
                <a:rPr lang="en-US" altLang="zh-CN" sz="1400" dirty="0"/>
                <a:t>-0.41</a:t>
              </a:r>
            </a:p>
          </p:txBody>
        </p:sp>
        <p:sp>
          <p:nvSpPr>
            <p:cNvPr id="166" name="Text Box 162"/>
            <p:cNvSpPr txBox="1">
              <a:spLocks noChangeArrowheads="1"/>
            </p:cNvSpPr>
            <p:nvPr/>
          </p:nvSpPr>
          <p:spPr bwMode="auto">
            <a:xfrm>
              <a:off x="3492" y="3973"/>
              <a:ext cx="385" cy="194"/>
            </a:xfrm>
            <a:prstGeom prst="rect">
              <a:avLst/>
            </a:prstGeom>
            <a:noFill/>
            <a:ln w="9525">
              <a:noFill/>
              <a:miter lim="800000"/>
              <a:headEnd/>
              <a:tailEnd/>
            </a:ln>
            <a:effectLst/>
          </p:spPr>
          <p:txBody>
            <a:bodyPr wrap="square">
              <a:spAutoFit/>
            </a:bodyPr>
            <a:lstStyle/>
            <a:p>
              <a:pPr>
                <a:spcBef>
                  <a:spcPct val="50000"/>
                </a:spcBef>
              </a:pPr>
              <a:r>
                <a:rPr lang="en-US" altLang="zh-CN" sz="1400" b="1" dirty="0"/>
                <a:t>-0.3</a:t>
              </a:r>
            </a:p>
          </p:txBody>
        </p:sp>
      </p:grpSp>
      <p:grpSp>
        <p:nvGrpSpPr>
          <p:cNvPr id="120" name="Group 163"/>
          <p:cNvGrpSpPr>
            <a:grpSpLocks/>
          </p:cNvGrpSpPr>
          <p:nvPr/>
        </p:nvGrpSpPr>
        <p:grpSpPr bwMode="auto">
          <a:xfrm>
            <a:off x="5149850" y="2399010"/>
            <a:ext cx="3311525" cy="3743325"/>
            <a:chOff x="2245" y="1536"/>
            <a:chExt cx="2086" cy="2358"/>
          </a:xfrm>
        </p:grpSpPr>
        <p:sp>
          <p:nvSpPr>
            <p:cNvPr id="168" name="Line 164"/>
            <p:cNvSpPr>
              <a:spLocks noChangeShapeType="1"/>
            </p:cNvSpPr>
            <p:nvPr/>
          </p:nvSpPr>
          <p:spPr bwMode="auto">
            <a:xfrm>
              <a:off x="2245" y="1536"/>
              <a:ext cx="0" cy="2358"/>
            </a:xfrm>
            <a:prstGeom prst="line">
              <a:avLst/>
            </a:prstGeom>
            <a:noFill/>
            <a:ln w="9525">
              <a:solidFill>
                <a:srgbClr val="FF0000"/>
              </a:solidFill>
              <a:prstDash val="dash"/>
              <a:round/>
              <a:headEnd/>
              <a:tailEnd/>
            </a:ln>
            <a:effectLst/>
          </p:spPr>
          <p:txBody>
            <a:bodyPr/>
            <a:lstStyle/>
            <a:p>
              <a:endParaRPr lang="zh-CN" altLang="en-US"/>
            </a:p>
          </p:txBody>
        </p:sp>
        <p:sp>
          <p:nvSpPr>
            <p:cNvPr id="169" name="Line 165"/>
            <p:cNvSpPr>
              <a:spLocks noChangeShapeType="1"/>
            </p:cNvSpPr>
            <p:nvPr/>
          </p:nvSpPr>
          <p:spPr bwMode="auto">
            <a:xfrm>
              <a:off x="4331" y="1536"/>
              <a:ext cx="0" cy="2358"/>
            </a:xfrm>
            <a:prstGeom prst="line">
              <a:avLst/>
            </a:prstGeom>
            <a:noFill/>
            <a:ln w="9525">
              <a:solidFill>
                <a:srgbClr val="FF0000"/>
              </a:solidFill>
              <a:prstDash val="dash"/>
              <a:round/>
              <a:headEnd/>
              <a:tailEnd/>
            </a:ln>
            <a:effectLst/>
          </p:spPr>
          <p:txBody>
            <a:bodyPr/>
            <a:lstStyle/>
            <a:p>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10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wipe(up)">
                                      <p:cBhvr>
                                        <p:cTn id="12" dur="10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10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wipe(left)">
                                      <p:cBhvr>
                                        <p:cTn id="22" dur="1000"/>
                                        <p:tgtEl>
                                          <p:spTgt spid="59"/>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95"/>
                                        </p:tgtEl>
                                        <p:attrNameLst>
                                          <p:attrName>style.visibility</p:attrName>
                                        </p:attrNameLst>
                                      </p:cBhvr>
                                      <p:to>
                                        <p:strVal val="visible"/>
                                      </p:to>
                                    </p:set>
                                    <p:animEffect transition="in" filter="wipe(left)">
                                      <p:cBhvr>
                                        <p:cTn id="2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188640"/>
            <a:ext cx="7086600" cy="936104"/>
          </a:xfrm>
        </p:spPr>
        <p:txBody>
          <a:bodyPr/>
          <a:lstStyle/>
          <a:p>
            <a:r>
              <a:rPr lang="en-US" altLang="zh-CN" dirty="0" smtClean="0"/>
              <a:t>100/100</a:t>
            </a:r>
            <a:r>
              <a:rPr lang="zh-CN" altLang="en-US" dirty="0" smtClean="0"/>
              <a:t>及</a:t>
            </a:r>
            <a:r>
              <a:rPr lang="en-US" altLang="zh-CN" dirty="0" smtClean="0"/>
              <a:t>100/0/75/0</a:t>
            </a:r>
            <a:br>
              <a:rPr lang="en-US" altLang="zh-CN" dirty="0" smtClean="0"/>
            </a:br>
            <a:r>
              <a:rPr lang="zh-CN" altLang="en-US" dirty="0" smtClean="0"/>
              <a:t>不同彩条的亮度及色差值</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601538" name="Object 2"/>
          <p:cNvGraphicFramePr>
            <a:graphicFrameLocks noChangeAspect="1"/>
          </p:cNvGraphicFramePr>
          <p:nvPr/>
        </p:nvGraphicFramePr>
        <p:xfrm>
          <a:off x="0" y="1232148"/>
          <a:ext cx="9144000" cy="2628900"/>
        </p:xfrm>
        <a:graphic>
          <a:graphicData uri="http://schemas.openxmlformats.org/presentationml/2006/ole">
            <mc:AlternateContent xmlns:mc="http://schemas.openxmlformats.org/markup-compatibility/2006">
              <mc:Choice xmlns:v="urn:schemas-microsoft-com:vml" Requires="v">
                <p:oleObj spid="_x0000_s2046988" name="图片" r:id="rId3" imgW="4800600" imgH="1380744" progId="Word.Picture.8">
                  <p:embed/>
                </p:oleObj>
              </mc:Choice>
              <mc:Fallback>
                <p:oleObj name="图片" r:id="rId3" imgW="4800600" imgH="1380744"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232148"/>
                        <a:ext cx="9144000" cy="2628900"/>
                      </a:xfrm>
                      <a:prstGeom prst="rect">
                        <a:avLst/>
                      </a:prstGeom>
                      <a:solidFill>
                        <a:srgbClr val="FFFFFF"/>
                      </a:solidFill>
                    </p:spPr>
                  </p:pic>
                </p:oleObj>
              </mc:Fallback>
            </mc:AlternateContent>
          </a:graphicData>
        </a:graphic>
      </p:graphicFrame>
      <p:graphicFrame>
        <p:nvGraphicFramePr>
          <p:cNvPr id="1601540" name="Object 3"/>
          <p:cNvGraphicFramePr>
            <a:graphicFrameLocks noChangeAspect="1"/>
          </p:cNvGraphicFramePr>
          <p:nvPr/>
        </p:nvGraphicFramePr>
        <p:xfrm>
          <a:off x="35496" y="3841576"/>
          <a:ext cx="9131424" cy="3043808"/>
        </p:xfrm>
        <a:graphic>
          <a:graphicData uri="http://schemas.openxmlformats.org/presentationml/2006/ole">
            <mc:AlternateContent xmlns:mc="http://schemas.openxmlformats.org/markup-compatibility/2006">
              <mc:Choice xmlns:v="urn:schemas-microsoft-com:vml" Requires="v">
                <p:oleObj spid="_x0000_s2046989" name="图片" r:id="rId5" imgW="4800600" imgH="1604772" progId="Word.Picture.8">
                  <p:embed/>
                </p:oleObj>
              </mc:Choice>
              <mc:Fallback>
                <p:oleObj name="图片" r:id="rId5" imgW="4800600" imgH="1604772" progId="Word.Picture.8">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496" y="3841576"/>
                        <a:ext cx="9131424" cy="3043808"/>
                      </a:xfrm>
                      <a:prstGeom prst="rect">
                        <a:avLst/>
                      </a:prstGeom>
                      <a:solidFill>
                        <a:srgbClr val="FFFFFF"/>
                      </a:solidFill>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彩色条的归一化处理</a:t>
            </a:r>
            <a:endParaRPr lang="zh-CN" altLang="en-US" dirty="0"/>
          </a:p>
        </p:txBody>
      </p:sp>
      <p:sp>
        <p:nvSpPr>
          <p:cNvPr id="3" name="内容占位符 2"/>
          <p:cNvSpPr>
            <a:spLocks noGrp="1"/>
          </p:cNvSpPr>
          <p:nvPr>
            <p:ph idx="1"/>
          </p:nvPr>
        </p:nvSpPr>
        <p:spPr>
          <a:xfrm>
            <a:off x="500034" y="1142984"/>
            <a:ext cx="8186766" cy="4929204"/>
          </a:xfrm>
        </p:spPr>
        <p:txBody>
          <a:bodyPr/>
          <a:lstStyle/>
          <a:p>
            <a:r>
              <a:rPr lang="zh-CN" altLang="en-US" sz="2400" dirty="0" smtClean="0"/>
              <a:t>亮度信号</a:t>
            </a:r>
            <a:r>
              <a:rPr lang="en-US" altLang="zh-CN" sz="2400" i="1" dirty="0" smtClean="0"/>
              <a:t>E</a:t>
            </a:r>
            <a:r>
              <a:rPr lang="en-US" altLang="zh-CN" sz="2400" baseline="-25000" dirty="0" smtClean="0"/>
              <a:t>Y</a:t>
            </a:r>
            <a:r>
              <a:rPr lang="en-US" altLang="zh-CN" sz="2400" dirty="0" smtClean="0"/>
              <a:t> </a:t>
            </a:r>
            <a:r>
              <a:rPr lang="zh-CN" altLang="en-US" sz="2400" dirty="0" smtClean="0"/>
              <a:t>的动态取值在 </a:t>
            </a:r>
            <a:r>
              <a:rPr lang="en-US" altLang="zh-CN" sz="2400" dirty="0" smtClean="0"/>
              <a:t>0</a:t>
            </a:r>
            <a:r>
              <a:rPr lang="zh-CN" altLang="en-US" sz="2400" dirty="0" smtClean="0"/>
              <a:t>～</a:t>
            </a:r>
            <a:r>
              <a:rPr lang="en-US" altLang="zh-CN" sz="2400" dirty="0" smtClean="0"/>
              <a:t>1</a:t>
            </a:r>
            <a:r>
              <a:rPr lang="zh-CN" altLang="en-US" sz="2400" dirty="0" smtClean="0"/>
              <a:t>之间；红差信号</a:t>
            </a:r>
            <a:r>
              <a:rPr lang="de-DE" altLang="zh-CN" sz="2400" i="1" dirty="0" smtClean="0"/>
              <a:t>E</a:t>
            </a:r>
            <a:r>
              <a:rPr lang="de-DE" altLang="zh-CN" sz="2400" baseline="-25000" dirty="0" smtClean="0"/>
              <a:t>(R-Y)</a:t>
            </a:r>
            <a:r>
              <a:rPr lang="zh-CN" altLang="de-DE" sz="2400" dirty="0" smtClean="0"/>
              <a:t>的动态取值在－</a:t>
            </a:r>
            <a:r>
              <a:rPr lang="en-US" altLang="zh-CN" sz="2400" dirty="0" smtClean="0"/>
              <a:t>0.7</a:t>
            </a:r>
            <a:r>
              <a:rPr lang="zh-CN" altLang="en-US" sz="2400" dirty="0" smtClean="0"/>
              <a:t>～</a:t>
            </a:r>
            <a:r>
              <a:rPr lang="en-US" altLang="zh-CN" sz="2400" dirty="0" smtClean="0"/>
              <a:t>0.7</a:t>
            </a:r>
            <a:r>
              <a:rPr lang="zh-CN" altLang="en-US" sz="2400" dirty="0" smtClean="0"/>
              <a:t>之间；蓝差信号</a:t>
            </a:r>
            <a:r>
              <a:rPr lang="de-DE" altLang="zh-CN" sz="2400" i="1" dirty="0" smtClean="0"/>
              <a:t>E</a:t>
            </a:r>
            <a:r>
              <a:rPr lang="de-DE" altLang="zh-CN" sz="2400" baseline="-25000" dirty="0" smtClean="0"/>
              <a:t>(B-Y)</a:t>
            </a:r>
            <a:r>
              <a:rPr lang="zh-CN" altLang="de-DE" sz="2400" dirty="0" smtClean="0"/>
              <a:t>的动态取值在－</a:t>
            </a:r>
            <a:r>
              <a:rPr lang="en-US" altLang="zh-CN" sz="2400" dirty="0" smtClean="0"/>
              <a:t>0.89</a:t>
            </a:r>
            <a:r>
              <a:rPr lang="zh-CN" altLang="en-US" sz="2400" dirty="0" smtClean="0"/>
              <a:t>～</a:t>
            </a:r>
            <a:r>
              <a:rPr lang="en-US" altLang="zh-CN" sz="2400" dirty="0" smtClean="0"/>
              <a:t>0.89</a:t>
            </a:r>
            <a:r>
              <a:rPr lang="zh-CN" altLang="en-US" sz="2400" dirty="0" smtClean="0"/>
              <a:t>之间。为使色差信号的动态取值范围控制在</a:t>
            </a:r>
            <a:r>
              <a:rPr lang="en-US" altLang="zh-CN" sz="2400" dirty="0" smtClean="0"/>
              <a:t>±0.5</a:t>
            </a:r>
            <a:r>
              <a:rPr lang="zh-CN" altLang="en-US" sz="2400" dirty="0" smtClean="0"/>
              <a:t>之内，需要再次归一化，对色差信号引入压缩系数，即：</a:t>
            </a:r>
            <a:endParaRPr lang="zh-CN" altLang="en-US" sz="2400" i="1" dirty="0" smtClean="0"/>
          </a:p>
          <a:p>
            <a:pPr lvl="1"/>
            <a:r>
              <a:rPr lang="zh-CN" altLang="en-US" sz="2400" i="1" dirty="0" smtClean="0"/>
              <a:t> </a:t>
            </a:r>
            <a:r>
              <a:rPr lang="en-US" altLang="zh-CN" sz="2400" i="1" dirty="0" smtClean="0"/>
              <a:t>K</a:t>
            </a:r>
            <a:r>
              <a:rPr lang="en-US" altLang="zh-CN" sz="2400" baseline="-25000" dirty="0" smtClean="0"/>
              <a:t>R</a:t>
            </a:r>
            <a:r>
              <a:rPr lang="en-US" altLang="zh-CN" sz="2400" dirty="0" smtClean="0"/>
              <a:t>=0.50÷0.7=0.713</a:t>
            </a:r>
            <a:r>
              <a:rPr lang="zh-CN" altLang="en-US" sz="2400" dirty="0" smtClean="0"/>
              <a:t>，</a:t>
            </a:r>
            <a:r>
              <a:rPr lang="en-US" altLang="zh-CN" sz="2400" i="1" dirty="0" smtClean="0"/>
              <a:t> 	K</a:t>
            </a:r>
            <a:r>
              <a:rPr lang="en-US" altLang="zh-CN" sz="2400" baseline="-25000" dirty="0" smtClean="0"/>
              <a:t>B</a:t>
            </a:r>
            <a:r>
              <a:rPr lang="en-US" altLang="zh-CN" sz="2400" dirty="0" smtClean="0"/>
              <a:t>=0.50÷0.89=0.564</a:t>
            </a:r>
          </a:p>
          <a:p>
            <a:r>
              <a:rPr lang="zh-CN" altLang="en-US" sz="2400" dirty="0" smtClean="0"/>
              <a:t>归一化后的色差信号为：</a:t>
            </a:r>
            <a:endParaRPr lang="zh-CN" altLang="en-US" sz="2400" i="1" dirty="0" smtClean="0"/>
          </a:p>
          <a:p>
            <a:pPr lvl="1"/>
            <a:r>
              <a:rPr lang="en-US" altLang="zh-CN" sz="2400" i="1" dirty="0" smtClean="0"/>
              <a:t>E</a:t>
            </a:r>
            <a:r>
              <a:rPr lang="en-US" altLang="zh-CN" sz="2400" baseline="-25000" dirty="0" smtClean="0"/>
              <a:t>CR</a:t>
            </a:r>
            <a:r>
              <a:rPr lang="en-US" altLang="zh-CN" sz="2400" dirty="0" smtClean="0"/>
              <a:t>=0.713</a:t>
            </a:r>
            <a:r>
              <a:rPr lang="de-DE" altLang="zh-CN" sz="2400" i="1" dirty="0" smtClean="0"/>
              <a:t> E</a:t>
            </a:r>
            <a:r>
              <a:rPr lang="de-DE" altLang="zh-CN" sz="2400" baseline="-25000" dirty="0" smtClean="0"/>
              <a:t>(R-Y)</a:t>
            </a:r>
            <a:r>
              <a:rPr lang="de-DE" altLang="zh-CN" sz="2400" dirty="0" smtClean="0"/>
              <a:t>=0.500</a:t>
            </a:r>
            <a:r>
              <a:rPr lang="de-DE" altLang="zh-CN" sz="2400" i="1" dirty="0" smtClean="0"/>
              <a:t> E</a:t>
            </a:r>
            <a:r>
              <a:rPr lang="de-DE" altLang="zh-CN" sz="2400" baseline="-25000" dirty="0" smtClean="0"/>
              <a:t>R </a:t>
            </a:r>
            <a:r>
              <a:rPr lang="de-DE" altLang="zh-CN" sz="2400" dirty="0" smtClean="0"/>
              <a:t>-0.419</a:t>
            </a:r>
            <a:r>
              <a:rPr lang="de-DE" altLang="zh-CN" sz="2400" i="1" dirty="0" smtClean="0"/>
              <a:t> E</a:t>
            </a:r>
            <a:r>
              <a:rPr lang="de-DE" altLang="zh-CN" sz="2400" baseline="-25000" dirty="0" smtClean="0"/>
              <a:t>G</a:t>
            </a:r>
            <a:r>
              <a:rPr lang="de-DE" altLang="zh-CN" sz="2400" dirty="0" smtClean="0"/>
              <a:t> -0.081</a:t>
            </a:r>
            <a:r>
              <a:rPr lang="de-DE" altLang="zh-CN" sz="2400" i="1" dirty="0" smtClean="0"/>
              <a:t> E</a:t>
            </a:r>
            <a:r>
              <a:rPr lang="de-DE" altLang="zh-CN" sz="2400" baseline="-25000" dirty="0" smtClean="0"/>
              <a:t>B</a:t>
            </a:r>
            <a:endParaRPr lang="zh-CN" altLang="de-DE" sz="2400" i="1" dirty="0" smtClean="0"/>
          </a:p>
          <a:p>
            <a:pPr lvl="1"/>
            <a:r>
              <a:rPr lang="de-DE" altLang="zh-CN" sz="2400" i="1" dirty="0" smtClean="0"/>
              <a:t>E</a:t>
            </a:r>
            <a:r>
              <a:rPr lang="de-DE" altLang="zh-CN" sz="2400" baseline="-25000" dirty="0" smtClean="0"/>
              <a:t>CB</a:t>
            </a:r>
            <a:r>
              <a:rPr lang="de-DE" altLang="zh-CN" sz="2400" i="1" dirty="0" smtClean="0"/>
              <a:t> </a:t>
            </a:r>
            <a:r>
              <a:rPr lang="de-DE" altLang="zh-CN" sz="2400" dirty="0" smtClean="0"/>
              <a:t>=0.564</a:t>
            </a:r>
            <a:r>
              <a:rPr lang="de-DE" altLang="zh-CN" sz="2400" i="1" dirty="0" smtClean="0"/>
              <a:t>E</a:t>
            </a:r>
            <a:r>
              <a:rPr lang="de-DE" altLang="zh-CN" sz="2400" baseline="-25000" dirty="0" smtClean="0"/>
              <a:t>(B-Y)</a:t>
            </a:r>
            <a:r>
              <a:rPr lang="de-DE" altLang="zh-CN" sz="2400" dirty="0" smtClean="0"/>
              <a:t>=-0.169</a:t>
            </a:r>
            <a:r>
              <a:rPr lang="de-DE" altLang="zh-CN" sz="2400" i="1" dirty="0" smtClean="0"/>
              <a:t> E</a:t>
            </a:r>
            <a:r>
              <a:rPr lang="de-DE" altLang="zh-CN" sz="2400" baseline="-25000" dirty="0" smtClean="0"/>
              <a:t>R</a:t>
            </a:r>
            <a:r>
              <a:rPr lang="de-DE" altLang="zh-CN" sz="2400" dirty="0" smtClean="0"/>
              <a:t> -0.331</a:t>
            </a:r>
            <a:r>
              <a:rPr lang="de-DE" altLang="zh-CN" sz="2400" i="1" dirty="0" smtClean="0"/>
              <a:t> E</a:t>
            </a:r>
            <a:r>
              <a:rPr lang="de-DE" altLang="zh-CN" sz="2400" baseline="-25000" dirty="0" smtClean="0"/>
              <a:t>G</a:t>
            </a:r>
            <a:r>
              <a:rPr lang="de-DE" altLang="zh-CN" sz="2400" dirty="0" smtClean="0"/>
              <a:t> +0.500</a:t>
            </a:r>
            <a:r>
              <a:rPr lang="de-DE" altLang="zh-CN" sz="2400" i="1" dirty="0" smtClean="0"/>
              <a:t> E</a:t>
            </a:r>
            <a:r>
              <a:rPr lang="de-DE" altLang="zh-CN" sz="2400" baseline="-25000" dirty="0" smtClean="0"/>
              <a:t>B</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场扫描示意图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269763" name="Object 4"/>
          <p:cNvGraphicFramePr>
            <a:graphicFrameLocks noChangeAspect="1"/>
          </p:cNvGraphicFramePr>
          <p:nvPr/>
        </p:nvGraphicFramePr>
        <p:xfrm>
          <a:off x="107503" y="1340768"/>
          <a:ext cx="8580445" cy="3816424"/>
        </p:xfrm>
        <a:graphic>
          <a:graphicData uri="http://schemas.openxmlformats.org/presentationml/2006/ole">
            <mc:AlternateContent xmlns:mc="http://schemas.openxmlformats.org/markup-compatibility/2006">
              <mc:Choice xmlns:v="urn:schemas-microsoft-com:vml" Requires="v">
                <p:oleObj spid="_x0000_s1269768" name="VISIO" r:id="rId3" imgW="3345120" imgH="1487160" progId="Visio.Drawing.11">
                  <p:embed/>
                </p:oleObj>
              </mc:Choice>
              <mc:Fallback>
                <p:oleObj name="VISIO" r:id="rId3" imgW="3345120" imgH="1487160"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503" y="1340768"/>
                        <a:ext cx="8580445"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TextBox 6"/>
          <p:cNvSpPr txBox="1"/>
          <p:nvPr/>
        </p:nvSpPr>
        <p:spPr>
          <a:xfrm>
            <a:off x="611560" y="5038144"/>
            <a:ext cx="8148384" cy="1169551"/>
          </a:xfrm>
          <a:prstGeom prst="rect">
            <a:avLst/>
          </a:prstGeom>
          <a:noFill/>
        </p:spPr>
        <p:txBody>
          <a:bodyPr wrap="square" rtlCol="0">
            <a:spAutoFit/>
          </a:bodyPr>
          <a:lstStyle/>
          <a:p>
            <a:pPr>
              <a:spcBef>
                <a:spcPts val="600"/>
              </a:spcBef>
            </a:pPr>
            <a:r>
              <a:rPr lang="en-US" altLang="zh-CN" sz="2000" b="0" dirty="0" smtClean="0"/>
              <a:t>(c)</a:t>
            </a:r>
            <a:r>
              <a:rPr lang="zh-CN" altLang="en-US" sz="2000" b="0" dirty="0" smtClean="0"/>
              <a:t>场扫描锯齿波电流；</a:t>
            </a:r>
            <a:r>
              <a:rPr lang="en-US" altLang="zh-CN" sz="2000" b="0" dirty="0" smtClean="0"/>
              <a:t>(d)</a:t>
            </a:r>
            <a:r>
              <a:rPr lang="zh-CN" altLang="en-US" sz="2000" b="0" dirty="0" smtClean="0"/>
              <a:t>仅有场扫描时，荧光屏上呈现一条垂直亮线</a:t>
            </a:r>
            <a:endParaRPr lang="en-US" altLang="zh-CN" sz="2000" b="0" dirty="0" smtClean="0"/>
          </a:p>
          <a:p>
            <a:pPr>
              <a:spcBef>
                <a:spcPts val="600"/>
              </a:spcBef>
            </a:pPr>
            <a:r>
              <a:rPr lang="en-US" altLang="zh-CN" sz="2000" b="0" dirty="0" smtClean="0"/>
              <a:t>T</a:t>
            </a:r>
            <a:r>
              <a:rPr lang="en-US" altLang="zh-CN" sz="2000" b="0" baseline="-25000" dirty="0" smtClean="0"/>
              <a:t>V</a:t>
            </a:r>
            <a:r>
              <a:rPr lang="zh-CN" altLang="en-US" sz="2000" b="0" dirty="0" smtClean="0"/>
              <a:t>：行扫描周期；</a:t>
            </a:r>
            <a:r>
              <a:rPr lang="en-US" altLang="zh-CN" sz="2000" b="0" dirty="0" smtClean="0"/>
              <a:t>T</a:t>
            </a:r>
            <a:r>
              <a:rPr lang="en-US" altLang="zh-CN" sz="2000" b="0" baseline="-25000" dirty="0" smtClean="0"/>
              <a:t>SV</a:t>
            </a:r>
            <a:r>
              <a:rPr lang="zh-CN" altLang="en-US" sz="2000" b="0" dirty="0" smtClean="0"/>
              <a:t>：行扫描正程；</a:t>
            </a:r>
            <a:r>
              <a:rPr lang="en-US" altLang="zh-CN" sz="2000" b="0" dirty="0" smtClean="0"/>
              <a:t>T</a:t>
            </a:r>
            <a:r>
              <a:rPr lang="en-US" altLang="zh-CN" sz="2000" b="0" baseline="-25000" dirty="0" smtClean="0"/>
              <a:t>RV</a:t>
            </a:r>
            <a:r>
              <a:rPr lang="zh-CN" altLang="en-US" sz="2000" b="0" dirty="0" smtClean="0"/>
              <a:t>：行扫描逆程</a:t>
            </a:r>
            <a:endParaRPr lang="en-US" altLang="zh-CN" sz="2000" b="0" dirty="0" smtClean="0"/>
          </a:p>
          <a:p>
            <a:pPr>
              <a:spcBef>
                <a:spcPts val="600"/>
              </a:spcBef>
            </a:pPr>
            <a:r>
              <a:rPr lang="zh-CN" altLang="en-US" sz="2000" b="0" dirty="0" smtClean="0"/>
              <a:t>场逆程系数</a:t>
            </a:r>
            <a:r>
              <a:rPr lang="zh-CN" altLang="en-US" sz="2000" b="0" dirty="0" smtClean="0">
                <a:sym typeface="Symbol" pitchFamily="18" charset="2"/>
              </a:rPr>
              <a:t></a:t>
            </a:r>
            <a:r>
              <a:rPr lang="zh-CN" altLang="en-US" sz="2000" b="0" dirty="0" smtClean="0"/>
              <a:t> </a:t>
            </a:r>
            <a:r>
              <a:rPr lang="en-US" altLang="zh-CN" sz="2000" b="0" dirty="0" smtClean="0"/>
              <a:t>=T</a:t>
            </a:r>
            <a:r>
              <a:rPr lang="en-US" altLang="zh-CN" sz="2000" b="0" baseline="-25000" dirty="0" smtClean="0"/>
              <a:t>RV</a:t>
            </a:r>
            <a:r>
              <a:rPr lang="en-US" altLang="zh-CN" sz="2000" b="0" dirty="0" smtClean="0"/>
              <a:t>/T</a:t>
            </a:r>
            <a:r>
              <a:rPr lang="en-US" altLang="zh-CN" sz="2000" b="0" baseline="-25000" dirty="0" smtClean="0"/>
              <a:t>V</a:t>
            </a:r>
            <a:r>
              <a:rPr lang="en-US" altLang="zh-CN" sz="2000" b="0" dirty="0" smtClean="0"/>
              <a:t>=8%</a:t>
            </a:r>
            <a:endParaRPr lang="zh-CN" altLang="en-US" sz="2000" b="0" dirty="0"/>
          </a:p>
        </p:txBody>
      </p:sp>
      <p:sp>
        <p:nvSpPr>
          <p:cNvPr id="6" name="TextBox 5"/>
          <p:cNvSpPr txBox="1"/>
          <p:nvPr/>
        </p:nvSpPr>
        <p:spPr>
          <a:xfrm>
            <a:off x="2626960" y="1124744"/>
            <a:ext cx="4825360" cy="461665"/>
          </a:xfrm>
          <a:prstGeom prst="rect">
            <a:avLst/>
          </a:prstGeom>
          <a:noFill/>
        </p:spPr>
        <p:txBody>
          <a:bodyPr wrap="none" rtlCol="0">
            <a:spAutoFit/>
          </a:bodyPr>
          <a:lstStyle/>
          <a:p>
            <a:r>
              <a:rPr lang="zh-CN" altLang="en-US" dirty="0" smtClean="0">
                <a:latin typeface="+mn-ea"/>
                <a:ea typeface="+mn-ea"/>
              </a:rPr>
              <a:t>场扫描：电子束沿垂直方向的扫描</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a:xfrm>
            <a:off x="1295400" y="357188"/>
            <a:ext cx="7086600" cy="563562"/>
          </a:xfrm>
        </p:spPr>
        <p:txBody>
          <a:bodyPr/>
          <a:lstStyle/>
          <a:p>
            <a:r>
              <a:rPr lang="zh-CN" altLang="en-US" smtClean="0">
                <a:ea typeface="宋体" pitchFamily="2" charset="-122"/>
              </a:rPr>
              <a:t>视频数字化的采样结构</a:t>
            </a:r>
          </a:p>
        </p:txBody>
      </p:sp>
      <p:sp>
        <p:nvSpPr>
          <p:cNvPr id="67587" name="内容占位符 2"/>
          <p:cNvSpPr>
            <a:spLocks noGrp="1"/>
          </p:cNvSpPr>
          <p:nvPr>
            <p:ph idx="1"/>
          </p:nvPr>
        </p:nvSpPr>
        <p:spPr>
          <a:xfrm>
            <a:off x="785813" y="785242"/>
            <a:ext cx="8143875" cy="5524078"/>
          </a:xfrm>
        </p:spPr>
        <p:txBody>
          <a:bodyPr/>
          <a:lstStyle/>
          <a:p>
            <a:r>
              <a:rPr lang="zh-CN" altLang="en-US" sz="2800" dirty="0" smtClean="0">
                <a:latin typeface="宋体" pitchFamily="2" charset="-122"/>
                <a:ea typeface="宋体" pitchFamily="2" charset="-122"/>
              </a:rPr>
              <a:t>电视图像</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空间的函数</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时间的函数</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隔行扫描式</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采样方式比声音采样的方式要复杂得多</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隔行样本点→组合成逐行样本→样本点的量化→ </a:t>
            </a:r>
            <a:r>
              <a:rPr lang="en-US" altLang="zh-CN" sz="2800" dirty="0" smtClean="0">
                <a:ea typeface="宋体" pitchFamily="2" charset="-122"/>
              </a:rPr>
              <a:t>YUV</a:t>
            </a:r>
            <a:r>
              <a:rPr lang="zh-CN" altLang="en-US" sz="2800" dirty="0" smtClean="0">
                <a:latin typeface="宋体" pitchFamily="2" charset="-122"/>
                <a:ea typeface="宋体" pitchFamily="2" charset="-122"/>
              </a:rPr>
              <a:t>到</a:t>
            </a:r>
            <a:r>
              <a:rPr lang="en-US" altLang="zh-CN" sz="2800" dirty="0" smtClean="0">
                <a:ea typeface="宋体" pitchFamily="2" charset="-122"/>
              </a:rPr>
              <a:t>RGB</a:t>
            </a:r>
            <a:r>
              <a:rPr lang="zh-CN" altLang="en-US" sz="2800" dirty="0" smtClean="0">
                <a:latin typeface="宋体" pitchFamily="2" charset="-122"/>
                <a:ea typeface="宋体" pitchFamily="2" charset="-122"/>
              </a:rPr>
              <a:t>色彩空间的转换等→数字视频数据</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采样点的位置分布</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采样而构成图像上的样点排列，称为采样结构</a:t>
            </a:r>
            <a:endParaRPr lang="en-US" altLang="zh-CN" sz="2800" dirty="0" smtClean="0">
              <a:latin typeface="宋体" pitchFamily="2" charset="-122"/>
              <a:ea typeface="宋体" pitchFamily="2" charset="-122"/>
            </a:endParaRPr>
          </a:p>
          <a:p>
            <a:r>
              <a:rPr lang="zh-CN" altLang="en-US" sz="2800" dirty="0" smtClean="0">
                <a:ea typeface="宋体" pitchFamily="2" charset="-122"/>
              </a:rPr>
              <a:t>固定型正交采样结构</a:t>
            </a:r>
            <a:endParaRPr lang="en-US" altLang="zh-CN" sz="2800" dirty="0" smtClean="0">
              <a:ea typeface="宋体" pitchFamily="2" charset="-122"/>
            </a:endParaRPr>
          </a:p>
          <a:p>
            <a:pPr lvl="1"/>
            <a:r>
              <a:rPr lang="zh-CN" altLang="en-US" sz="2400" dirty="0" smtClean="0">
                <a:ea typeface="宋体" pitchFamily="2" charset="-122"/>
              </a:rPr>
              <a:t>每场中样点都重合、对齐</a:t>
            </a:r>
            <a:endParaRPr lang="en-US" altLang="zh-CN" sz="2400" dirty="0" smtClean="0">
              <a:ea typeface="宋体" pitchFamily="2" charset="-122"/>
            </a:endParaRPr>
          </a:p>
          <a:p>
            <a:pPr lvl="1"/>
            <a:r>
              <a:rPr lang="zh-CN" altLang="en-US" sz="2400" dirty="0" smtClean="0">
                <a:ea typeface="宋体" pitchFamily="2" charset="-122"/>
              </a:rPr>
              <a:t>采样频率应是行频的整数倍</a:t>
            </a:r>
            <a:endParaRPr lang="zh-CN" altLang="en-US" sz="2800" dirty="0" smtClean="0">
              <a:ea typeface="宋体" pitchFamily="2" charset="-122"/>
            </a:endParaRPr>
          </a:p>
        </p:txBody>
      </p:sp>
      <p:sp>
        <p:nvSpPr>
          <p:cNvPr id="675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视频数字化的数字行</a:t>
            </a:r>
          </a:p>
        </p:txBody>
      </p:sp>
      <p:sp>
        <p:nvSpPr>
          <p:cNvPr id="74755" name="内容占位符 2"/>
          <p:cNvSpPr>
            <a:spLocks noGrp="1"/>
          </p:cNvSpPr>
          <p:nvPr>
            <p:ph idx="1"/>
          </p:nvPr>
        </p:nvSpPr>
        <p:spPr>
          <a:xfrm>
            <a:off x="1066800" y="1071563"/>
            <a:ext cx="7620000" cy="5000625"/>
          </a:xfrm>
        </p:spPr>
        <p:txBody>
          <a:bodyPr/>
          <a:lstStyle/>
          <a:p>
            <a:r>
              <a:rPr lang="zh-CN" altLang="en-US" sz="2800" dirty="0" smtClean="0">
                <a:ea typeface="宋体" pitchFamily="2" charset="-122"/>
              </a:rPr>
              <a:t>数字化后的一行信号称为数字行</a:t>
            </a:r>
            <a:endParaRPr lang="en-US" altLang="zh-CN" sz="2800" dirty="0" smtClean="0">
              <a:ea typeface="宋体" pitchFamily="2" charset="-122"/>
            </a:endParaRPr>
          </a:p>
          <a:p>
            <a:r>
              <a:rPr lang="zh-CN" altLang="en-US" sz="2800" dirty="0" smtClean="0">
                <a:ea typeface="宋体" pitchFamily="2" charset="-122"/>
              </a:rPr>
              <a:t>每行采样点数</a:t>
            </a:r>
            <a:endParaRPr lang="en-US" altLang="zh-CN" sz="2800" dirty="0" smtClean="0">
              <a:ea typeface="宋体" pitchFamily="2" charset="-122"/>
            </a:endParaRPr>
          </a:p>
          <a:p>
            <a:pPr lvl="1"/>
            <a:r>
              <a:rPr lang="en-US" altLang="zh-CN" sz="2400" dirty="0" smtClean="0">
                <a:ea typeface="宋体" pitchFamily="2" charset="-122"/>
              </a:rPr>
              <a:t>PAL</a:t>
            </a:r>
            <a:r>
              <a:rPr lang="zh-CN" altLang="en-US" sz="2400" dirty="0" smtClean="0">
                <a:ea typeface="宋体" pitchFamily="2" charset="-122"/>
              </a:rPr>
              <a:t>行周期</a:t>
            </a:r>
            <a:r>
              <a:rPr lang="en-US" altLang="zh-CN" sz="2400" dirty="0" smtClean="0">
                <a:ea typeface="宋体" pitchFamily="2" charset="-122"/>
              </a:rPr>
              <a:t>64us</a:t>
            </a:r>
            <a:r>
              <a:rPr lang="zh-CN" altLang="en-US" sz="2400" dirty="0" smtClean="0">
                <a:ea typeface="宋体" pitchFamily="2" charset="-122"/>
              </a:rPr>
              <a:t>，每行采样点</a:t>
            </a:r>
            <a:r>
              <a:rPr lang="en-US" altLang="zh-CN" sz="2400" dirty="0" smtClean="0">
                <a:ea typeface="宋体" pitchFamily="2" charset="-122"/>
              </a:rPr>
              <a:t>13.5MHz×64us=864</a:t>
            </a:r>
          </a:p>
          <a:p>
            <a:pPr lvl="1"/>
            <a:r>
              <a:rPr lang="en-US" altLang="zh-CN" sz="2400" dirty="0" smtClean="0">
                <a:ea typeface="宋体" pitchFamily="2" charset="-122"/>
              </a:rPr>
              <a:t>NTSC</a:t>
            </a:r>
            <a:r>
              <a:rPr lang="zh-CN" altLang="en-US" sz="2400" dirty="0" smtClean="0">
                <a:ea typeface="宋体" pitchFamily="2" charset="-122"/>
              </a:rPr>
              <a:t>行周期</a:t>
            </a:r>
            <a:r>
              <a:rPr lang="en-US" altLang="zh-CN" sz="2400" dirty="0" smtClean="0">
                <a:ea typeface="宋体" pitchFamily="2" charset="-122"/>
              </a:rPr>
              <a:t>63.55us</a:t>
            </a:r>
            <a:r>
              <a:rPr lang="zh-CN" altLang="en-US" sz="2400" dirty="0" smtClean="0">
                <a:ea typeface="宋体" pitchFamily="2" charset="-122"/>
              </a:rPr>
              <a:t>，每行采样点</a:t>
            </a:r>
            <a:r>
              <a:rPr lang="en-US" altLang="zh-CN" sz="2400" dirty="0" smtClean="0">
                <a:ea typeface="宋体" pitchFamily="2" charset="-122"/>
              </a:rPr>
              <a:t>13.5MHz×63.55us=858</a:t>
            </a:r>
          </a:p>
          <a:p>
            <a:r>
              <a:rPr lang="zh-CN" altLang="en-US" sz="2800" dirty="0" smtClean="0">
                <a:ea typeface="宋体" pitchFamily="2" charset="-122"/>
              </a:rPr>
              <a:t>有效水平采样点</a:t>
            </a:r>
            <a:endParaRPr lang="en-US" altLang="zh-CN" sz="2800" dirty="0" smtClean="0">
              <a:ea typeface="宋体" pitchFamily="2" charset="-122"/>
            </a:endParaRPr>
          </a:p>
          <a:p>
            <a:pPr lvl="1"/>
            <a:r>
              <a:rPr lang="zh-CN" altLang="en-US" sz="2400" dirty="0" smtClean="0">
                <a:ea typeface="宋体" pitchFamily="2" charset="-122"/>
              </a:rPr>
              <a:t>有效部分为扫描正程</a:t>
            </a:r>
            <a:endParaRPr lang="en-US" altLang="zh-CN" sz="2400" dirty="0" smtClean="0">
              <a:ea typeface="宋体" pitchFamily="2" charset="-122"/>
            </a:endParaRPr>
          </a:p>
          <a:p>
            <a:pPr lvl="1"/>
            <a:r>
              <a:rPr lang="en-US" altLang="zh-CN" sz="2400" dirty="0" smtClean="0">
                <a:ea typeface="宋体" pitchFamily="2" charset="-122"/>
              </a:rPr>
              <a:t>PAL</a:t>
            </a:r>
            <a:r>
              <a:rPr lang="zh-CN" altLang="en-US" sz="2400" dirty="0" smtClean="0">
                <a:ea typeface="宋体" pitchFamily="2" charset="-122"/>
              </a:rPr>
              <a:t>制式</a:t>
            </a:r>
            <a:r>
              <a:rPr lang="en-US" altLang="zh-CN" sz="2400" dirty="0" smtClean="0">
                <a:ea typeface="宋体" pitchFamily="2" charset="-122"/>
              </a:rPr>
              <a:t>52us</a:t>
            </a:r>
            <a:r>
              <a:rPr lang="zh-CN" altLang="en-US" sz="2400" dirty="0" smtClean="0">
                <a:ea typeface="宋体" pitchFamily="2" charset="-122"/>
              </a:rPr>
              <a:t>，</a:t>
            </a:r>
            <a:r>
              <a:rPr lang="en-US" altLang="zh-CN" sz="2400" dirty="0" smtClean="0">
                <a:ea typeface="宋体" pitchFamily="2" charset="-122"/>
              </a:rPr>
              <a:t>NTSC</a:t>
            </a:r>
            <a:r>
              <a:rPr lang="zh-CN" altLang="en-US" sz="2400" dirty="0" smtClean="0">
                <a:ea typeface="宋体" pitchFamily="2" charset="-122"/>
              </a:rPr>
              <a:t>制式为</a:t>
            </a:r>
            <a:r>
              <a:rPr lang="en-US" altLang="zh-CN" sz="2400" dirty="0" smtClean="0">
                <a:ea typeface="宋体" pitchFamily="2" charset="-122"/>
              </a:rPr>
              <a:t>53.3us</a:t>
            </a:r>
          </a:p>
          <a:p>
            <a:pPr lvl="1"/>
            <a:r>
              <a:rPr lang="zh-CN" altLang="en-US" sz="2400" dirty="0" smtClean="0">
                <a:ea typeface="宋体" pitchFamily="2" charset="-122"/>
              </a:rPr>
              <a:t>为了兼容，均取</a:t>
            </a:r>
            <a:r>
              <a:rPr lang="en-US" altLang="zh-CN" sz="2400" dirty="0" smtClean="0">
                <a:ea typeface="宋体" pitchFamily="2" charset="-122"/>
              </a:rPr>
              <a:t>53.3us</a:t>
            </a:r>
          </a:p>
          <a:p>
            <a:pPr lvl="1"/>
            <a:r>
              <a:rPr lang="zh-CN" altLang="en-US" sz="2400" dirty="0" smtClean="0">
                <a:ea typeface="宋体" pitchFamily="2" charset="-122"/>
              </a:rPr>
              <a:t>亮度信号采样点数</a:t>
            </a:r>
            <a:r>
              <a:rPr lang="en-US" altLang="zh-CN" sz="2400" dirty="0" smtClean="0">
                <a:ea typeface="宋体" pitchFamily="2" charset="-122"/>
              </a:rPr>
              <a:t>13.5MHz×53.3us=720</a:t>
            </a:r>
          </a:p>
          <a:p>
            <a:pPr lvl="1"/>
            <a:r>
              <a:rPr lang="zh-CN" altLang="en-US" sz="2400" dirty="0" smtClean="0">
                <a:ea typeface="宋体" pitchFamily="2" charset="-122"/>
              </a:rPr>
              <a:t>色差信号采样点</a:t>
            </a:r>
            <a:r>
              <a:rPr lang="en-US" altLang="zh-CN" sz="2400" dirty="0" smtClean="0">
                <a:ea typeface="宋体" pitchFamily="2" charset="-122"/>
              </a:rPr>
              <a:t>360</a:t>
            </a: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zh-CN" altLang="en-US" dirty="0" smtClean="0"/>
              <a:t>图像子采样</a:t>
            </a:r>
            <a:endParaRPr lang="zh-CN" altLang="en-US" dirty="0"/>
          </a:p>
        </p:txBody>
      </p:sp>
      <p:sp>
        <p:nvSpPr>
          <p:cNvPr id="3" name="内容占位符 2"/>
          <p:cNvSpPr>
            <a:spLocks noGrp="1"/>
          </p:cNvSpPr>
          <p:nvPr>
            <p:ph idx="1"/>
          </p:nvPr>
        </p:nvSpPr>
        <p:spPr>
          <a:xfrm>
            <a:off x="683568" y="1124744"/>
            <a:ext cx="7920880" cy="5184576"/>
          </a:xfrm>
        </p:spPr>
        <p:txBody>
          <a:bodyPr/>
          <a:lstStyle/>
          <a:p>
            <a:r>
              <a:rPr lang="zh-CN" altLang="en-US" sz="2800" dirty="0" smtClean="0"/>
              <a:t>两种采样方法</a:t>
            </a:r>
            <a:endParaRPr lang="en-US" altLang="zh-CN" sz="2800" dirty="0" smtClean="0"/>
          </a:p>
          <a:p>
            <a:pPr lvl="1"/>
            <a:r>
              <a:rPr lang="zh-CN" altLang="en-US" sz="2400" dirty="0" smtClean="0"/>
              <a:t>使用相同的采样频率对图像的亮度信号和色差信号进行采样</a:t>
            </a:r>
            <a:endParaRPr lang="en-US" altLang="zh-CN" sz="2400" dirty="0" smtClean="0"/>
          </a:p>
          <a:p>
            <a:pPr lvl="1"/>
            <a:r>
              <a:rPr lang="zh-CN" altLang="en-US" sz="2400" dirty="0" smtClean="0"/>
              <a:t>对亮度信号和色差信号分别采用不同的采样频率</a:t>
            </a:r>
            <a:endParaRPr lang="en-US" altLang="zh-CN" sz="2400" dirty="0" smtClean="0"/>
          </a:p>
          <a:p>
            <a:r>
              <a:rPr lang="zh-CN" altLang="en-US" sz="2800" dirty="0" smtClean="0"/>
              <a:t>图像子采样：对色差信号使用的采样频率比对亮度信号使用的采样频率低</a:t>
            </a:r>
            <a:endParaRPr lang="en-US" altLang="zh-CN" sz="2800" dirty="0" smtClean="0"/>
          </a:p>
          <a:p>
            <a:r>
              <a:rPr lang="zh-CN" altLang="en-US" sz="2800" dirty="0" smtClean="0"/>
              <a:t>子采样的依据</a:t>
            </a:r>
            <a:endParaRPr lang="en-US" altLang="zh-CN" sz="2800" dirty="0" smtClean="0"/>
          </a:p>
          <a:p>
            <a:pPr lvl="1"/>
            <a:r>
              <a:rPr lang="zh-CN" altLang="en-US" sz="2400" dirty="0" smtClean="0"/>
              <a:t>人眼对色度信号的敏感程度比对亮度信号的敏感程度低，可以把图像中表达颜色的信号去掉一些而使人不易察觉</a:t>
            </a:r>
            <a:endParaRPr lang="en-US" altLang="zh-CN" sz="2400" dirty="0" smtClean="0"/>
          </a:p>
          <a:p>
            <a:pPr lvl="1"/>
            <a:r>
              <a:rPr lang="zh-CN" altLang="en-US" sz="2400" dirty="0" smtClean="0"/>
              <a:t>人眼对图像细节的分辨能力有一定限度，可以把图像中的高频信号去掉而使人不易察觉</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数字视频的采样格式</a:t>
            </a:r>
          </a:p>
        </p:txBody>
      </p:sp>
      <p:sp>
        <p:nvSpPr>
          <p:cNvPr id="76803" name="内容占位符 2"/>
          <p:cNvSpPr>
            <a:spLocks noGrp="1"/>
          </p:cNvSpPr>
          <p:nvPr>
            <p:ph idx="1"/>
          </p:nvPr>
        </p:nvSpPr>
        <p:spPr>
          <a:xfrm>
            <a:off x="428625" y="1371600"/>
            <a:ext cx="8501063" cy="4700588"/>
          </a:xfrm>
        </p:spPr>
        <p:txBody>
          <a:bodyPr/>
          <a:lstStyle/>
          <a:p>
            <a:r>
              <a:rPr lang="zh-CN" altLang="en-US" sz="2800" smtClean="0">
                <a:ea typeface="宋体" pitchFamily="2" charset="-122"/>
              </a:rPr>
              <a:t>在复合电视信号中，亮度信号的带宽是色度信号带宽的两倍。因此其数字化时可采用副色采样法，即对信号的色差分量的采样率低于对亮度分量的采样率。用</a:t>
            </a:r>
            <a:r>
              <a:rPr lang="en-US" altLang="zh-CN" sz="2800" smtClean="0">
                <a:ea typeface="宋体" pitchFamily="2" charset="-122"/>
              </a:rPr>
              <a:t>Y:U:V</a:t>
            </a:r>
            <a:r>
              <a:rPr lang="zh-CN" altLang="en-US" sz="2800" smtClean="0">
                <a:ea typeface="宋体" pitchFamily="2" charset="-122"/>
              </a:rPr>
              <a:t>来表示</a:t>
            </a:r>
            <a:r>
              <a:rPr lang="en-US" altLang="zh-CN" sz="2800" smtClean="0">
                <a:ea typeface="宋体" pitchFamily="2" charset="-122"/>
              </a:rPr>
              <a:t>YUV</a:t>
            </a:r>
            <a:r>
              <a:rPr lang="zh-CN" altLang="en-US" sz="2800" smtClean="0">
                <a:ea typeface="宋体" pitchFamily="2" charset="-122"/>
              </a:rPr>
              <a:t>三分量的采样比例，则数字视频的采样格式有如下</a:t>
            </a:r>
            <a:r>
              <a:rPr lang="en-US" altLang="zh-CN" sz="2800" smtClean="0">
                <a:ea typeface="宋体" pitchFamily="2" charset="-122"/>
              </a:rPr>
              <a:t>4</a:t>
            </a:r>
            <a:r>
              <a:rPr lang="zh-CN" altLang="en-US" sz="2800" smtClean="0">
                <a:ea typeface="宋体" pitchFamily="2" charset="-122"/>
              </a:rPr>
              <a:t>种。</a:t>
            </a:r>
            <a:endParaRPr lang="en-US" altLang="zh-CN" sz="2800" smtClean="0">
              <a:ea typeface="宋体" pitchFamily="2" charset="-122"/>
            </a:endParaRPr>
          </a:p>
          <a:p>
            <a:pPr lvl="1"/>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4</a:t>
            </a:r>
          </a:p>
          <a:p>
            <a:pPr lvl="1"/>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a:t>
            </a:r>
            <a:r>
              <a:rPr lang="en-US" altLang="zh-CN" smtClean="0">
                <a:ea typeface="宋体" pitchFamily="2" charset="-122"/>
              </a:rPr>
              <a:t>2</a:t>
            </a:r>
          </a:p>
          <a:p>
            <a:pPr lvl="1"/>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r>
              <a:rPr lang="en-US" altLang="zh-CN" smtClean="0">
                <a:ea typeface="宋体" pitchFamily="2" charset="-122"/>
              </a:rPr>
              <a:t>1</a:t>
            </a:r>
          </a:p>
          <a:p>
            <a:pPr lvl="1"/>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a:t>
            </a:r>
            <a:r>
              <a:rPr lang="en-US" altLang="zh-CN" smtClean="0">
                <a:ea typeface="宋体" pitchFamily="2" charset="-122"/>
              </a:rPr>
              <a:t>0</a:t>
            </a:r>
            <a:endParaRPr lang="zh-CN" altLang="en-US" smtClean="0">
              <a:ea typeface="宋体" pitchFamily="2" charset="-122"/>
            </a:endParaRPr>
          </a:p>
        </p:txBody>
      </p:sp>
      <p:sp>
        <p:nvSpPr>
          <p:cNvPr id="768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en-US" altLang="zh-CN" smtClean="0">
                <a:ea typeface="宋体" pitchFamily="2" charset="-122"/>
              </a:rPr>
              <a:t>Y</a:t>
            </a:r>
            <a:r>
              <a:rPr lang="zh-CN" altLang="en-US" smtClean="0">
                <a:ea typeface="宋体" pitchFamily="2" charset="-122"/>
              </a:rPr>
              <a:t>：</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V=4</a:t>
            </a:r>
            <a:r>
              <a:rPr lang="zh-CN" altLang="en-US" smtClean="0">
                <a:ea typeface="宋体" pitchFamily="2" charset="-122"/>
              </a:rPr>
              <a:t>：</a:t>
            </a:r>
            <a:r>
              <a:rPr lang="en-US" altLang="zh-CN" smtClean="0">
                <a:ea typeface="宋体" pitchFamily="2" charset="-122"/>
              </a:rPr>
              <a:t>4</a:t>
            </a:r>
            <a:r>
              <a:rPr lang="zh-CN" altLang="en-US" smtClean="0">
                <a:ea typeface="宋体" pitchFamily="2" charset="-122"/>
              </a:rPr>
              <a:t>：</a:t>
            </a:r>
            <a:r>
              <a:rPr lang="en-US" altLang="zh-CN" smtClean="0">
                <a:ea typeface="宋体" pitchFamily="2" charset="-122"/>
              </a:rPr>
              <a:t>4</a:t>
            </a:r>
            <a:endParaRPr lang="zh-CN" altLang="en-US" smtClean="0">
              <a:ea typeface="宋体" pitchFamily="2" charset="-122"/>
            </a:endParaRPr>
          </a:p>
        </p:txBody>
      </p:sp>
      <p:sp>
        <p:nvSpPr>
          <p:cNvPr id="7172" name="内容占位符 2"/>
          <p:cNvSpPr>
            <a:spLocks noGrp="1"/>
          </p:cNvSpPr>
          <p:nvPr>
            <p:ph idx="1"/>
          </p:nvPr>
        </p:nvSpPr>
        <p:spPr>
          <a:xfrm>
            <a:off x="357188" y="1371600"/>
            <a:ext cx="4500562" cy="4700588"/>
          </a:xfrm>
        </p:spPr>
        <p:txBody>
          <a:bodyPr/>
          <a:lstStyle/>
          <a:p>
            <a:r>
              <a:rPr lang="zh-CN" altLang="en-US" sz="2800" smtClean="0">
                <a:latin typeface="宋体" pitchFamily="2" charset="-122"/>
                <a:ea typeface="宋体" pitchFamily="2" charset="-122"/>
              </a:rPr>
              <a:t>指在每条扫描线上每</a:t>
            </a:r>
            <a:r>
              <a:rPr lang="en-US" altLang="zh-CN" sz="2800" smtClean="0">
                <a:ea typeface="宋体" pitchFamily="2" charset="-122"/>
              </a:rPr>
              <a:t>4</a:t>
            </a:r>
            <a:r>
              <a:rPr lang="zh-CN" altLang="en-US" sz="2800" smtClean="0">
                <a:latin typeface="宋体" pitchFamily="2" charset="-122"/>
                <a:ea typeface="宋体" pitchFamily="2" charset="-122"/>
              </a:rPr>
              <a:t>个连续的取样点取</a:t>
            </a:r>
            <a:r>
              <a:rPr lang="en-US" altLang="zh-CN" sz="2800" smtClean="0">
                <a:ea typeface="宋体" pitchFamily="2" charset="-122"/>
              </a:rPr>
              <a:t>4</a:t>
            </a:r>
            <a:r>
              <a:rPr lang="zh-CN" altLang="en-US" sz="2800" smtClean="0">
                <a:latin typeface="宋体" pitchFamily="2" charset="-122"/>
                <a:ea typeface="宋体" pitchFamily="2" charset="-122"/>
              </a:rPr>
              <a:t>个亮度</a:t>
            </a:r>
            <a:r>
              <a:rPr lang="en-US" altLang="zh-CN" sz="2800" smtClean="0">
                <a:ea typeface="宋体" pitchFamily="2" charset="-122"/>
              </a:rPr>
              <a:t>Y</a:t>
            </a:r>
            <a:r>
              <a:rPr lang="zh-CN" altLang="en-US" sz="2800" smtClean="0">
                <a:latin typeface="宋体" pitchFamily="2" charset="-122"/>
                <a:ea typeface="宋体" pitchFamily="2" charset="-122"/>
              </a:rPr>
              <a:t>样本、</a:t>
            </a:r>
            <a:r>
              <a:rPr lang="en-US" altLang="zh-CN" sz="2800" smtClean="0">
                <a:ea typeface="宋体" pitchFamily="2" charset="-122"/>
              </a:rPr>
              <a:t>4</a:t>
            </a:r>
            <a:r>
              <a:rPr lang="zh-CN" altLang="en-US" sz="2800" smtClean="0">
                <a:latin typeface="宋体" pitchFamily="2" charset="-122"/>
                <a:ea typeface="宋体" pitchFamily="2" charset="-122"/>
              </a:rPr>
              <a:t>个红色差</a:t>
            </a:r>
            <a:r>
              <a:rPr lang="en-US" altLang="zh-CN" sz="2800" smtClean="0">
                <a:ea typeface="宋体" pitchFamily="2" charset="-122"/>
              </a:rPr>
              <a:t>Cr</a:t>
            </a:r>
            <a:r>
              <a:rPr lang="zh-CN" altLang="en-US" sz="2800" smtClean="0">
                <a:latin typeface="宋体" pitchFamily="2" charset="-122"/>
                <a:ea typeface="宋体" pitchFamily="2" charset="-122"/>
              </a:rPr>
              <a:t>样本和</a:t>
            </a:r>
            <a:r>
              <a:rPr lang="en-US" altLang="zh-CN" sz="2800" smtClean="0">
                <a:ea typeface="宋体" pitchFamily="2" charset="-122"/>
              </a:rPr>
              <a:t>4</a:t>
            </a:r>
            <a:r>
              <a:rPr lang="zh-CN" altLang="en-US" sz="2800" smtClean="0">
                <a:latin typeface="宋体" pitchFamily="2" charset="-122"/>
                <a:ea typeface="宋体" pitchFamily="2" charset="-122"/>
              </a:rPr>
              <a:t>个蓝色差</a:t>
            </a:r>
            <a:r>
              <a:rPr lang="en-US" altLang="zh-CN" sz="2800" smtClean="0">
                <a:ea typeface="宋体" pitchFamily="2" charset="-122"/>
              </a:rPr>
              <a:t>Cb</a:t>
            </a:r>
            <a:r>
              <a:rPr lang="zh-CN" altLang="en-US" sz="2800" smtClean="0">
                <a:latin typeface="宋体" pitchFamily="2" charset="-122"/>
                <a:ea typeface="宋体" pitchFamily="2" charset="-122"/>
              </a:rPr>
              <a:t>样本，</a:t>
            </a:r>
            <a:endParaRPr lang="en-US" altLang="zh-CN" sz="2800" smtClean="0">
              <a:latin typeface="宋体" pitchFamily="2" charset="-122"/>
              <a:ea typeface="宋体" pitchFamily="2" charset="-122"/>
            </a:endParaRPr>
          </a:p>
          <a:p>
            <a:r>
              <a:rPr lang="zh-CN" altLang="en-US" sz="2800" smtClean="0">
                <a:latin typeface="宋体" pitchFamily="2" charset="-122"/>
                <a:ea typeface="宋体" pitchFamily="2" charset="-122"/>
              </a:rPr>
              <a:t>相当于每个像素包含</a:t>
            </a:r>
            <a:r>
              <a:rPr lang="en-US" altLang="zh-CN" sz="2800" smtClean="0">
                <a:ea typeface="宋体" pitchFamily="2" charset="-122"/>
              </a:rPr>
              <a:t>3</a:t>
            </a:r>
            <a:r>
              <a:rPr lang="zh-CN" altLang="en-US" sz="2800" smtClean="0">
                <a:latin typeface="宋体" pitchFamily="2" charset="-122"/>
                <a:ea typeface="宋体" pitchFamily="2" charset="-122"/>
              </a:rPr>
              <a:t>个样本。即对每个采样点，亮度</a:t>
            </a:r>
            <a:r>
              <a:rPr lang="en-US" altLang="zh-CN" sz="2800" smtClean="0">
                <a:ea typeface="宋体" pitchFamily="2" charset="-122"/>
              </a:rPr>
              <a:t>Y</a:t>
            </a:r>
            <a:r>
              <a:rPr lang="zh-CN" altLang="en-US" sz="2800" smtClean="0">
                <a:latin typeface="宋体" pitchFamily="2" charset="-122"/>
                <a:ea typeface="宋体" pitchFamily="2" charset="-122"/>
              </a:rPr>
              <a:t>、色差</a:t>
            </a:r>
            <a:r>
              <a:rPr lang="en-US" altLang="zh-CN" sz="2800" smtClean="0">
                <a:ea typeface="宋体" pitchFamily="2" charset="-122"/>
              </a:rPr>
              <a:t>U</a:t>
            </a:r>
            <a:r>
              <a:rPr lang="zh-CN" altLang="en-US" sz="2800" smtClean="0">
                <a:latin typeface="宋体" pitchFamily="2" charset="-122"/>
                <a:ea typeface="宋体" pitchFamily="2" charset="-122"/>
              </a:rPr>
              <a:t>和</a:t>
            </a:r>
            <a:r>
              <a:rPr lang="en-US" altLang="zh-CN" sz="2800" smtClean="0">
                <a:ea typeface="宋体" pitchFamily="2" charset="-122"/>
              </a:rPr>
              <a:t>V</a:t>
            </a:r>
            <a:r>
              <a:rPr lang="zh-CN" altLang="en-US" sz="2800" smtClean="0">
                <a:latin typeface="宋体" pitchFamily="2" charset="-122"/>
                <a:ea typeface="宋体" pitchFamily="2" charset="-122"/>
              </a:rPr>
              <a:t>各取一个样本，也就是每个像素用</a:t>
            </a:r>
            <a:r>
              <a:rPr lang="en-US" altLang="zh-CN" sz="2800" smtClean="0">
                <a:ea typeface="宋体" pitchFamily="2" charset="-122"/>
              </a:rPr>
              <a:t>3</a:t>
            </a:r>
            <a:r>
              <a:rPr lang="zh-CN" altLang="en-US" sz="2800" smtClean="0">
                <a:latin typeface="宋体" pitchFamily="2" charset="-122"/>
                <a:ea typeface="宋体" pitchFamily="2" charset="-122"/>
              </a:rPr>
              <a:t>个样本表示。</a:t>
            </a:r>
            <a:r>
              <a:rPr lang="zh-CN" altLang="en-US" sz="2800" smtClean="0">
                <a:ea typeface="宋体" pitchFamily="2" charset="-122"/>
              </a:rPr>
              <a:t> </a:t>
            </a: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2"/>
          <p:cNvGraphicFramePr>
            <a:graphicFrameLocks noChangeAspect="1"/>
          </p:cNvGraphicFramePr>
          <p:nvPr/>
        </p:nvGraphicFramePr>
        <p:xfrm>
          <a:off x="4967288" y="1285875"/>
          <a:ext cx="3962400" cy="3657600"/>
        </p:xfrm>
        <a:graphic>
          <a:graphicData uri="http://schemas.openxmlformats.org/presentationml/2006/ole">
            <mc:AlternateContent xmlns:mc="http://schemas.openxmlformats.org/markup-compatibility/2006">
              <mc:Choice xmlns:v="urn:schemas-microsoft-com:vml" Requires="v">
                <p:oleObj spid="_x0000_s2039815" r:id="rId3" imgW="1972056" imgH="1658112" progId="Word.Picture.8">
                  <p:embed/>
                </p:oleObj>
              </mc:Choice>
              <mc:Fallback>
                <p:oleObj r:id="rId3" imgW="1972056" imgH="1658112"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7288" y="1285875"/>
                        <a:ext cx="3962400" cy="3657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74" name="矩形 6"/>
          <p:cNvSpPr>
            <a:spLocks noChangeArrowheads="1"/>
          </p:cNvSpPr>
          <p:nvPr/>
        </p:nvSpPr>
        <p:spPr bwMode="auto">
          <a:xfrm>
            <a:off x="6215063" y="4500563"/>
            <a:ext cx="1905000" cy="387350"/>
          </a:xfrm>
          <a:prstGeom prst="rect">
            <a:avLst/>
          </a:prstGeom>
          <a:noFill/>
          <a:ln w="9525">
            <a:noFill/>
            <a:miter lim="800000"/>
            <a:headEnd/>
            <a:tailEnd/>
          </a:ln>
        </p:spPr>
        <p:txBody>
          <a:bodyPr wrap="none">
            <a:spAutoFit/>
          </a:bodyPr>
          <a:lstStyle/>
          <a:p>
            <a:pPr algn="just" eaLnBrk="0" hangingPunct="0">
              <a:lnSpc>
                <a:spcPct val="80000"/>
              </a:lnSpc>
              <a:spcBef>
                <a:spcPts val="200"/>
              </a:spcBef>
              <a:spcAft>
                <a:spcPts val="200"/>
              </a:spcAft>
            </a:pPr>
            <a:r>
              <a:rPr lang="en-US" altLang="zh-CN">
                <a:latin typeface="Times New Roman" pitchFamily="18" charset="0"/>
              </a:rPr>
              <a:t>Y,Cb,Cr</a:t>
            </a:r>
            <a:r>
              <a:rPr lang="zh-CN" altLang="en-US">
                <a:latin typeface="Times New Roman" pitchFamily="18" charset="0"/>
              </a:rPr>
              <a:t>样本</a:t>
            </a:r>
          </a:p>
        </p:txBody>
      </p:sp>
      <p:sp>
        <p:nvSpPr>
          <p:cNvPr id="7175" name="Rectangle 4"/>
          <p:cNvSpPr>
            <a:spLocks noChangeArrowheads="1"/>
          </p:cNvSpPr>
          <p:nvPr/>
        </p:nvSpPr>
        <p:spPr bwMode="auto">
          <a:xfrm>
            <a:off x="6072188" y="5043488"/>
            <a:ext cx="2786062" cy="457200"/>
          </a:xfrm>
          <a:prstGeom prst="rect">
            <a:avLst/>
          </a:prstGeom>
          <a:noFill/>
          <a:ln w="9525">
            <a:noFill/>
            <a:miter lim="800000"/>
            <a:headEnd/>
            <a:tailEnd/>
          </a:ln>
        </p:spPr>
        <p:txBody>
          <a:bodyPr>
            <a:spAutoFit/>
          </a:bodyPr>
          <a:lstStyle/>
          <a:p>
            <a:r>
              <a:rPr kumimoji="1" lang="en-US" altLang="zh-CN">
                <a:latin typeface="Times New Roman" pitchFamily="18" charset="0"/>
              </a:rPr>
              <a:t>4:4:4</a:t>
            </a:r>
            <a:r>
              <a:rPr kumimoji="1" lang="zh-CN" altLang="en-US">
                <a:latin typeface="宋体" pitchFamily="2" charset="-122"/>
              </a:rPr>
              <a:t>子采样格式</a:t>
            </a:r>
            <a:r>
              <a:rPr kumimoji="1" lang="zh-CN" altLang="en-US" b="0">
                <a:latin typeface="Times New Roman" pitchFamily="18" charset="0"/>
              </a:rPr>
              <a:t> </a:t>
            </a:r>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标题 1"/>
          <p:cNvSpPr>
            <a:spLocks noGrp="1"/>
          </p:cNvSpPr>
          <p:nvPr>
            <p:ph type="title"/>
          </p:nvPr>
        </p:nvSpPr>
        <p:spPr/>
        <p:txBody>
          <a:bodyPr/>
          <a:lstStyle/>
          <a:p>
            <a:r>
              <a:rPr lang="en-US" altLang="zh-CN" smtClean="0">
                <a:ea typeface="宋体" pitchFamily="2" charset="-122"/>
              </a:rPr>
              <a:t>Y</a:t>
            </a:r>
            <a:r>
              <a:rPr lang="zh-CN" altLang="en-US" smtClean="0">
                <a:ea typeface="宋体" pitchFamily="2" charset="-122"/>
              </a:rPr>
              <a:t>：</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V=4</a:t>
            </a: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a:t>
            </a:r>
            <a:r>
              <a:rPr lang="en-US" altLang="zh-CN" smtClean="0">
                <a:ea typeface="宋体" pitchFamily="2" charset="-122"/>
              </a:rPr>
              <a:t>2</a:t>
            </a:r>
            <a:endParaRPr lang="zh-CN" altLang="en-US" smtClean="0">
              <a:ea typeface="宋体" pitchFamily="2" charset="-122"/>
            </a:endParaRPr>
          </a:p>
        </p:txBody>
      </p:sp>
      <p:sp>
        <p:nvSpPr>
          <p:cNvPr id="8196" name="内容占位符 2"/>
          <p:cNvSpPr>
            <a:spLocks noGrp="1"/>
          </p:cNvSpPr>
          <p:nvPr>
            <p:ph idx="1"/>
          </p:nvPr>
        </p:nvSpPr>
        <p:spPr>
          <a:xfrm>
            <a:off x="357188" y="1214438"/>
            <a:ext cx="4572000" cy="5000625"/>
          </a:xfrm>
        </p:spPr>
        <p:txBody>
          <a:bodyPr/>
          <a:lstStyle/>
          <a:p>
            <a:r>
              <a:rPr lang="zh-CN" altLang="en-US" sz="2800" smtClean="0">
                <a:latin typeface="宋体" pitchFamily="2" charset="-122"/>
                <a:ea typeface="宋体" pitchFamily="2" charset="-122"/>
              </a:rPr>
              <a:t>这种方式是在每</a:t>
            </a:r>
            <a:r>
              <a:rPr lang="en-US" altLang="zh-CN" sz="2800" smtClean="0">
                <a:ea typeface="宋体" pitchFamily="2" charset="-122"/>
              </a:rPr>
              <a:t>4</a:t>
            </a:r>
            <a:r>
              <a:rPr lang="zh-CN" altLang="en-US" sz="2800" smtClean="0">
                <a:latin typeface="宋体" pitchFamily="2" charset="-122"/>
                <a:ea typeface="宋体" pitchFamily="2" charset="-122"/>
              </a:rPr>
              <a:t>个连续的采样点上，取</a:t>
            </a:r>
            <a:r>
              <a:rPr lang="en-US" altLang="zh-CN" sz="2800" smtClean="0">
                <a:ea typeface="宋体" pitchFamily="2" charset="-122"/>
              </a:rPr>
              <a:t>4</a:t>
            </a:r>
            <a:r>
              <a:rPr lang="zh-CN" altLang="en-US" sz="2800" smtClean="0">
                <a:latin typeface="宋体" pitchFamily="2" charset="-122"/>
                <a:ea typeface="宋体" pitchFamily="2" charset="-122"/>
              </a:rPr>
              <a:t>个亮度</a:t>
            </a:r>
            <a:r>
              <a:rPr lang="en-US" altLang="zh-CN" sz="2800" smtClean="0">
                <a:ea typeface="宋体" pitchFamily="2" charset="-122"/>
              </a:rPr>
              <a:t>Y</a:t>
            </a:r>
            <a:r>
              <a:rPr lang="zh-CN" altLang="en-US" sz="2800" smtClean="0">
                <a:latin typeface="宋体" pitchFamily="2" charset="-122"/>
                <a:ea typeface="宋体" pitchFamily="2" charset="-122"/>
              </a:rPr>
              <a:t>的样本值，而色差</a:t>
            </a:r>
            <a:r>
              <a:rPr lang="en-US" altLang="zh-CN" sz="2800" smtClean="0">
                <a:ea typeface="宋体" pitchFamily="2" charset="-122"/>
              </a:rPr>
              <a:t>U</a:t>
            </a:r>
            <a:r>
              <a:rPr lang="zh-CN" altLang="en-US" sz="2800" smtClean="0">
                <a:latin typeface="宋体" pitchFamily="2" charset="-122"/>
                <a:ea typeface="宋体" pitchFamily="2" charset="-122"/>
              </a:rPr>
              <a:t>、</a:t>
            </a:r>
            <a:r>
              <a:rPr lang="en-US" altLang="zh-CN" sz="2800" smtClean="0">
                <a:ea typeface="宋体" pitchFamily="2" charset="-122"/>
              </a:rPr>
              <a:t>V</a:t>
            </a:r>
            <a:r>
              <a:rPr lang="zh-CN" altLang="en-US" sz="2800" smtClean="0">
                <a:latin typeface="宋体" pitchFamily="2" charset="-122"/>
                <a:ea typeface="宋体" pitchFamily="2" charset="-122"/>
              </a:rPr>
              <a:t>分别取其第一点和第三点的样本值，共</a:t>
            </a:r>
            <a:r>
              <a:rPr lang="en-US" altLang="zh-CN" sz="2800" smtClean="0">
                <a:ea typeface="宋体" pitchFamily="2" charset="-122"/>
              </a:rPr>
              <a:t>8</a:t>
            </a:r>
            <a:r>
              <a:rPr lang="zh-CN" altLang="en-US" sz="2800" smtClean="0">
                <a:latin typeface="宋体" pitchFamily="2" charset="-122"/>
                <a:ea typeface="宋体" pitchFamily="2" charset="-122"/>
              </a:rPr>
              <a:t>个样本。</a:t>
            </a:r>
            <a:endParaRPr lang="en-US" altLang="zh-CN" sz="2800" smtClean="0">
              <a:latin typeface="宋体" pitchFamily="2" charset="-122"/>
              <a:ea typeface="宋体" pitchFamily="2" charset="-122"/>
            </a:endParaRPr>
          </a:p>
          <a:p>
            <a:r>
              <a:rPr lang="zh-CN" altLang="en-US" sz="2800" smtClean="0">
                <a:latin typeface="宋体" pitchFamily="2" charset="-122"/>
                <a:ea typeface="宋体" pitchFamily="2" charset="-122"/>
              </a:rPr>
              <a:t>通常所用的方式，指在每条扫描线上每</a:t>
            </a:r>
            <a:r>
              <a:rPr lang="en-US" altLang="zh-CN" sz="2800" smtClean="0">
                <a:ea typeface="宋体" pitchFamily="2" charset="-122"/>
              </a:rPr>
              <a:t>4</a:t>
            </a:r>
            <a:r>
              <a:rPr lang="zh-CN" altLang="en-US" sz="2800" smtClean="0">
                <a:latin typeface="宋体" pitchFamily="2" charset="-122"/>
                <a:ea typeface="宋体" pitchFamily="2" charset="-122"/>
              </a:rPr>
              <a:t>个连续的采样点取</a:t>
            </a:r>
            <a:r>
              <a:rPr lang="en-US" altLang="zh-CN" sz="2800" smtClean="0">
                <a:ea typeface="宋体" pitchFamily="2" charset="-122"/>
              </a:rPr>
              <a:t>4</a:t>
            </a:r>
            <a:r>
              <a:rPr lang="zh-CN" altLang="en-US" sz="2800" smtClean="0">
                <a:latin typeface="宋体" pitchFamily="2" charset="-122"/>
                <a:ea typeface="宋体" pitchFamily="2" charset="-122"/>
              </a:rPr>
              <a:t>个亮度</a:t>
            </a:r>
            <a:r>
              <a:rPr lang="en-US" altLang="zh-CN" sz="2800" smtClean="0">
                <a:ea typeface="宋体" pitchFamily="2" charset="-122"/>
              </a:rPr>
              <a:t>Y</a:t>
            </a:r>
            <a:r>
              <a:rPr lang="zh-CN" altLang="en-US" sz="2800" smtClean="0">
                <a:latin typeface="宋体" pitchFamily="2" charset="-122"/>
                <a:ea typeface="宋体" pitchFamily="2" charset="-122"/>
              </a:rPr>
              <a:t>样本、</a:t>
            </a:r>
            <a:r>
              <a:rPr lang="en-US" altLang="zh-CN" sz="2800" smtClean="0">
                <a:ea typeface="宋体" pitchFamily="2" charset="-122"/>
              </a:rPr>
              <a:t>2</a:t>
            </a:r>
            <a:r>
              <a:rPr lang="zh-CN" altLang="en-US" sz="2800" smtClean="0">
                <a:latin typeface="宋体" pitchFamily="2" charset="-122"/>
                <a:ea typeface="宋体" pitchFamily="2" charset="-122"/>
              </a:rPr>
              <a:t>个红色差</a:t>
            </a:r>
            <a:r>
              <a:rPr lang="en-US" altLang="zh-CN" sz="2800" smtClean="0">
                <a:ea typeface="宋体" pitchFamily="2" charset="-122"/>
              </a:rPr>
              <a:t>Cr</a:t>
            </a:r>
            <a:r>
              <a:rPr lang="zh-CN" altLang="en-US" sz="2800" smtClean="0">
                <a:latin typeface="宋体" pitchFamily="2" charset="-122"/>
                <a:ea typeface="宋体" pitchFamily="2" charset="-122"/>
              </a:rPr>
              <a:t>样本和</a:t>
            </a:r>
            <a:r>
              <a:rPr lang="en-US" altLang="zh-CN" sz="2800" smtClean="0">
                <a:ea typeface="宋体" pitchFamily="2" charset="-122"/>
              </a:rPr>
              <a:t>2</a:t>
            </a:r>
            <a:r>
              <a:rPr lang="zh-CN" altLang="en-US" sz="2800" smtClean="0">
                <a:latin typeface="宋体" pitchFamily="2" charset="-122"/>
                <a:ea typeface="宋体" pitchFamily="2" charset="-122"/>
              </a:rPr>
              <a:t>个蓝色差</a:t>
            </a:r>
            <a:r>
              <a:rPr lang="en-US" altLang="zh-CN" sz="2800" smtClean="0">
                <a:ea typeface="宋体" pitchFamily="2" charset="-122"/>
              </a:rPr>
              <a:t>Cb</a:t>
            </a:r>
            <a:r>
              <a:rPr lang="zh-CN" altLang="en-US" sz="2800" smtClean="0">
                <a:latin typeface="宋体" pitchFamily="2" charset="-122"/>
                <a:ea typeface="宋体" pitchFamily="2" charset="-122"/>
              </a:rPr>
              <a:t>样本，结果相当于平均每个像素用</a:t>
            </a:r>
            <a:r>
              <a:rPr lang="en-US" altLang="zh-CN" sz="2800" smtClean="0">
                <a:ea typeface="宋体" pitchFamily="2" charset="-122"/>
              </a:rPr>
              <a:t>2</a:t>
            </a:r>
            <a:r>
              <a:rPr lang="zh-CN" altLang="en-US" sz="2800" smtClean="0">
                <a:latin typeface="宋体" pitchFamily="2" charset="-122"/>
                <a:ea typeface="宋体" pitchFamily="2" charset="-122"/>
              </a:rPr>
              <a:t>个样本表示。</a:t>
            </a:r>
            <a:endParaRPr lang="zh-CN" altLang="en-US" sz="2800" smtClean="0">
              <a:ea typeface="宋体" pitchFamily="2" charset="-122"/>
            </a:endParaRPr>
          </a:p>
        </p:txBody>
      </p:sp>
      <p:sp>
        <p:nvSpPr>
          <p:cNvPr id="819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2"/>
          <p:cNvGraphicFramePr>
            <a:graphicFrameLocks noChangeAspect="1"/>
          </p:cNvGraphicFramePr>
          <p:nvPr/>
        </p:nvGraphicFramePr>
        <p:xfrm>
          <a:off x="5143500" y="1214438"/>
          <a:ext cx="3733800" cy="3605212"/>
        </p:xfrm>
        <a:graphic>
          <a:graphicData uri="http://schemas.openxmlformats.org/presentationml/2006/ole">
            <mc:AlternateContent xmlns:mc="http://schemas.openxmlformats.org/markup-compatibility/2006">
              <mc:Choice xmlns:v="urn:schemas-microsoft-com:vml" Requires="v">
                <p:oleObj spid="_x0000_s2040839" r:id="rId3" imgW="1933956" imgH="1866900" progId="Word.Picture.8">
                  <p:embed/>
                </p:oleObj>
              </mc:Choice>
              <mc:Fallback>
                <p:oleObj r:id="rId3" imgW="1933956" imgH="186690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0" y="1214438"/>
                        <a:ext cx="3733800" cy="3605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198" name="Rectangle 8"/>
          <p:cNvSpPr>
            <a:spLocks noChangeArrowheads="1"/>
          </p:cNvSpPr>
          <p:nvPr/>
        </p:nvSpPr>
        <p:spPr bwMode="auto">
          <a:xfrm>
            <a:off x="6286500" y="4186238"/>
            <a:ext cx="2286000" cy="609600"/>
          </a:xfrm>
          <a:prstGeom prst="rect">
            <a:avLst/>
          </a:prstGeom>
          <a:noFill/>
          <a:ln w="9525">
            <a:noFill/>
            <a:miter lim="800000"/>
            <a:headEnd/>
            <a:tailEnd/>
          </a:ln>
        </p:spPr>
        <p:txBody>
          <a:bodyPr lIns="0" tIns="0" rIns="0" bIns="0"/>
          <a:lstStyle/>
          <a:p>
            <a:pPr algn="just" eaLnBrk="0" hangingPunct="0">
              <a:lnSpc>
                <a:spcPct val="80000"/>
              </a:lnSpc>
              <a:spcBef>
                <a:spcPts val="200"/>
              </a:spcBef>
              <a:spcAft>
                <a:spcPts val="200"/>
              </a:spcAft>
            </a:pPr>
            <a:r>
              <a:rPr lang="en-US" altLang="zh-CN">
                <a:latin typeface="Times New Roman" pitchFamily="18" charset="0"/>
              </a:rPr>
              <a:t>Y,Cb,Cr</a:t>
            </a:r>
            <a:r>
              <a:rPr lang="zh-CN" altLang="en-US">
                <a:latin typeface="Times New Roman" pitchFamily="18" charset="0"/>
              </a:rPr>
              <a:t>样本</a:t>
            </a:r>
          </a:p>
          <a:p>
            <a:pPr algn="just" eaLnBrk="0" hangingPunct="0">
              <a:lnSpc>
                <a:spcPct val="80000"/>
              </a:lnSpc>
              <a:spcBef>
                <a:spcPts val="300"/>
              </a:spcBef>
              <a:spcAft>
                <a:spcPts val="200"/>
              </a:spcAft>
            </a:pPr>
            <a:r>
              <a:rPr lang="zh-CN" altLang="en-US">
                <a:latin typeface="Times New Roman" pitchFamily="18" charset="0"/>
              </a:rPr>
              <a:t>仅</a:t>
            </a:r>
            <a:r>
              <a:rPr lang="en-US" altLang="zh-CN">
                <a:latin typeface="Times New Roman" pitchFamily="18" charset="0"/>
              </a:rPr>
              <a:t>Y</a:t>
            </a:r>
            <a:r>
              <a:rPr lang="zh-CN" altLang="en-US">
                <a:latin typeface="Times New Roman" pitchFamily="18" charset="0"/>
              </a:rPr>
              <a:t>样本</a:t>
            </a:r>
          </a:p>
        </p:txBody>
      </p:sp>
      <p:sp>
        <p:nvSpPr>
          <p:cNvPr id="8199" name="Rectangle 4"/>
          <p:cNvSpPr>
            <a:spLocks noChangeArrowheads="1"/>
          </p:cNvSpPr>
          <p:nvPr/>
        </p:nvSpPr>
        <p:spPr bwMode="auto">
          <a:xfrm>
            <a:off x="6072188" y="5043488"/>
            <a:ext cx="2786062" cy="457200"/>
          </a:xfrm>
          <a:prstGeom prst="rect">
            <a:avLst/>
          </a:prstGeom>
          <a:noFill/>
          <a:ln w="9525">
            <a:noFill/>
            <a:miter lim="800000"/>
            <a:headEnd/>
            <a:tailEnd/>
          </a:ln>
        </p:spPr>
        <p:txBody>
          <a:bodyPr>
            <a:spAutoFit/>
          </a:bodyPr>
          <a:lstStyle/>
          <a:p>
            <a:r>
              <a:rPr kumimoji="1" lang="en-US" altLang="zh-CN">
                <a:latin typeface="Times New Roman" pitchFamily="18" charset="0"/>
              </a:rPr>
              <a:t>4:2:2</a:t>
            </a:r>
            <a:r>
              <a:rPr kumimoji="1" lang="zh-CN" altLang="en-US">
                <a:latin typeface="宋体" pitchFamily="2" charset="-122"/>
              </a:rPr>
              <a:t>子采样格式</a:t>
            </a:r>
            <a:r>
              <a:rPr kumimoji="1" lang="zh-CN" altLang="en-US" b="0">
                <a:latin typeface="Times New Roman" pitchFamily="18" charset="0"/>
              </a:rPr>
              <a:t> </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en-US" altLang="zh-CN" smtClean="0">
                <a:ea typeface="宋体" pitchFamily="2" charset="-122"/>
              </a:rPr>
              <a:t>Y</a:t>
            </a:r>
            <a:r>
              <a:rPr lang="zh-CN" altLang="en-US" smtClean="0">
                <a:ea typeface="宋体" pitchFamily="2" charset="-122"/>
              </a:rPr>
              <a:t>：</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r>
              <a:rPr lang="en-US" altLang="zh-CN" smtClean="0">
                <a:ea typeface="宋体" pitchFamily="2" charset="-122"/>
              </a:rPr>
              <a:t>1</a:t>
            </a:r>
            <a:endParaRPr lang="zh-CN" altLang="en-US" smtClean="0">
              <a:ea typeface="宋体" pitchFamily="2" charset="-122"/>
            </a:endParaRPr>
          </a:p>
        </p:txBody>
      </p:sp>
      <p:sp>
        <p:nvSpPr>
          <p:cNvPr id="9220" name="内容占位符 2"/>
          <p:cNvSpPr>
            <a:spLocks noGrp="1"/>
          </p:cNvSpPr>
          <p:nvPr>
            <p:ph idx="1"/>
          </p:nvPr>
        </p:nvSpPr>
        <p:spPr>
          <a:xfrm>
            <a:off x="642938" y="1371600"/>
            <a:ext cx="4143375" cy="4700588"/>
          </a:xfrm>
        </p:spPr>
        <p:txBody>
          <a:bodyPr/>
          <a:lstStyle/>
          <a:p>
            <a:r>
              <a:rPr lang="zh-CN" altLang="en-US" sz="2800" dirty="0" smtClean="0">
                <a:latin typeface="宋体" pitchFamily="2" charset="-122"/>
                <a:ea typeface="宋体" pitchFamily="2" charset="-122"/>
              </a:rPr>
              <a:t>这种方式是在每</a:t>
            </a:r>
            <a:r>
              <a:rPr lang="en-US" altLang="zh-CN" sz="2800" dirty="0" smtClean="0">
                <a:ea typeface="宋体" pitchFamily="2" charset="-122"/>
              </a:rPr>
              <a:t>4</a:t>
            </a:r>
            <a:r>
              <a:rPr lang="zh-CN" altLang="en-US" sz="2800" dirty="0" smtClean="0">
                <a:latin typeface="宋体" pitchFamily="2" charset="-122"/>
                <a:ea typeface="宋体" pitchFamily="2" charset="-122"/>
              </a:rPr>
              <a:t>个连续的采样点上，取</a:t>
            </a:r>
            <a:r>
              <a:rPr lang="en-US" altLang="zh-CN" sz="2800" dirty="0" smtClean="0">
                <a:ea typeface="宋体" pitchFamily="2" charset="-122"/>
              </a:rPr>
              <a:t>4</a:t>
            </a:r>
            <a:r>
              <a:rPr lang="zh-CN" altLang="en-US" sz="2800" dirty="0" smtClean="0">
                <a:latin typeface="宋体" pitchFamily="2" charset="-122"/>
                <a:ea typeface="宋体" pitchFamily="2" charset="-122"/>
              </a:rPr>
              <a:t>个亮度</a:t>
            </a:r>
            <a:r>
              <a:rPr lang="en-US" altLang="zh-CN" sz="2800" dirty="0" smtClean="0">
                <a:ea typeface="宋体" pitchFamily="2" charset="-122"/>
              </a:rPr>
              <a:t>Y</a:t>
            </a:r>
            <a:r>
              <a:rPr lang="zh-CN" altLang="en-US" sz="2800" dirty="0" smtClean="0">
                <a:latin typeface="宋体" pitchFamily="2" charset="-122"/>
                <a:ea typeface="宋体" pitchFamily="2" charset="-122"/>
              </a:rPr>
              <a:t>的样本值，而色差</a:t>
            </a:r>
            <a:r>
              <a:rPr lang="en-US" altLang="zh-CN" sz="2800" dirty="0" smtClean="0">
                <a:ea typeface="宋体" pitchFamily="2" charset="-122"/>
              </a:rPr>
              <a:t>U</a:t>
            </a:r>
            <a:r>
              <a:rPr lang="zh-CN" altLang="en-US" sz="2800" dirty="0" smtClean="0">
                <a:latin typeface="宋体" pitchFamily="2" charset="-122"/>
                <a:ea typeface="宋体" pitchFamily="2" charset="-122"/>
              </a:rPr>
              <a:t>、</a:t>
            </a:r>
            <a:r>
              <a:rPr lang="en-US" altLang="zh-CN" sz="2800" dirty="0" smtClean="0">
                <a:ea typeface="宋体" pitchFamily="2" charset="-122"/>
              </a:rPr>
              <a:t>V</a:t>
            </a:r>
            <a:r>
              <a:rPr lang="zh-CN" altLang="en-US" sz="2800" dirty="0" smtClean="0">
                <a:latin typeface="宋体" pitchFamily="2" charset="-122"/>
                <a:ea typeface="宋体" pitchFamily="2" charset="-122"/>
              </a:rPr>
              <a:t>分别取其第一点的样本值，共</a:t>
            </a:r>
            <a:r>
              <a:rPr lang="en-US" altLang="zh-CN" sz="2800" dirty="0" smtClean="0">
                <a:ea typeface="宋体" pitchFamily="2" charset="-122"/>
              </a:rPr>
              <a:t>6</a:t>
            </a:r>
            <a:r>
              <a:rPr lang="zh-CN" altLang="en-US" sz="2800" dirty="0" smtClean="0">
                <a:latin typeface="宋体" pitchFamily="2" charset="-122"/>
                <a:ea typeface="宋体" pitchFamily="2" charset="-122"/>
              </a:rPr>
              <a:t>个样本，每个像素用</a:t>
            </a:r>
            <a:r>
              <a:rPr lang="en-US" altLang="zh-CN" sz="2800" dirty="0" smtClean="0">
                <a:ea typeface="宋体" pitchFamily="2" charset="-122"/>
              </a:rPr>
              <a:t>1.5</a:t>
            </a:r>
            <a:r>
              <a:rPr lang="zh-CN" altLang="en-US" sz="2800" dirty="0" smtClean="0">
                <a:latin typeface="宋体" pitchFamily="2" charset="-122"/>
                <a:ea typeface="宋体" pitchFamily="2" charset="-122"/>
              </a:rPr>
              <a:t>个样本表示。</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显然这种方式的采样比例与全电视信号中的亮度、色度的带宽比例相同，数据量较小。</a:t>
            </a:r>
            <a:endParaRPr lang="zh-CN" altLang="en-US" sz="2800" dirty="0"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2"/>
          <p:cNvGraphicFramePr>
            <a:graphicFrameLocks noChangeAspect="1"/>
          </p:cNvGraphicFramePr>
          <p:nvPr/>
        </p:nvGraphicFramePr>
        <p:xfrm>
          <a:off x="4786313" y="1285875"/>
          <a:ext cx="4038600" cy="4038600"/>
        </p:xfrm>
        <a:graphic>
          <a:graphicData uri="http://schemas.openxmlformats.org/presentationml/2006/ole">
            <mc:AlternateContent xmlns:mc="http://schemas.openxmlformats.org/markup-compatibility/2006">
              <mc:Choice xmlns:v="urn:schemas-microsoft-com:vml" Requires="v">
                <p:oleObj spid="_x0000_s2041863" r:id="rId3" imgW="1981200" imgH="1828800" progId="Word.Picture.8">
                  <p:embed/>
                </p:oleObj>
              </mc:Choice>
              <mc:Fallback>
                <p:oleObj r:id="rId3" imgW="1981200" imgH="182880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6313" y="1285875"/>
                        <a:ext cx="4038600" cy="403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222" name="Rectangle 8"/>
          <p:cNvSpPr>
            <a:spLocks noChangeArrowheads="1"/>
          </p:cNvSpPr>
          <p:nvPr/>
        </p:nvSpPr>
        <p:spPr bwMode="auto">
          <a:xfrm>
            <a:off x="6143625" y="4533900"/>
            <a:ext cx="2286000" cy="609600"/>
          </a:xfrm>
          <a:prstGeom prst="rect">
            <a:avLst/>
          </a:prstGeom>
          <a:noFill/>
          <a:ln w="9525">
            <a:noFill/>
            <a:miter lim="800000"/>
            <a:headEnd/>
            <a:tailEnd/>
          </a:ln>
        </p:spPr>
        <p:txBody>
          <a:bodyPr lIns="0" tIns="0" rIns="0" bIns="0"/>
          <a:lstStyle/>
          <a:p>
            <a:pPr algn="just" eaLnBrk="0" hangingPunct="0">
              <a:lnSpc>
                <a:spcPct val="80000"/>
              </a:lnSpc>
              <a:spcBef>
                <a:spcPts val="200"/>
              </a:spcBef>
              <a:spcAft>
                <a:spcPts val="200"/>
              </a:spcAft>
            </a:pPr>
            <a:r>
              <a:rPr lang="en-US" altLang="zh-CN">
                <a:latin typeface="Times New Roman" pitchFamily="18" charset="0"/>
              </a:rPr>
              <a:t>Y,Cb,Cr</a:t>
            </a:r>
            <a:r>
              <a:rPr lang="zh-CN" altLang="en-US">
                <a:latin typeface="Times New Roman" pitchFamily="18" charset="0"/>
              </a:rPr>
              <a:t>样本</a:t>
            </a:r>
          </a:p>
          <a:p>
            <a:pPr algn="just" eaLnBrk="0" hangingPunct="0">
              <a:lnSpc>
                <a:spcPct val="80000"/>
              </a:lnSpc>
              <a:spcBef>
                <a:spcPts val="300"/>
              </a:spcBef>
              <a:spcAft>
                <a:spcPts val="200"/>
              </a:spcAft>
            </a:pPr>
            <a:r>
              <a:rPr lang="zh-CN" altLang="en-US">
                <a:latin typeface="Times New Roman" pitchFamily="18" charset="0"/>
              </a:rPr>
              <a:t>仅</a:t>
            </a:r>
            <a:r>
              <a:rPr lang="en-US" altLang="zh-CN">
                <a:latin typeface="Times New Roman" pitchFamily="18" charset="0"/>
              </a:rPr>
              <a:t>Y</a:t>
            </a:r>
            <a:r>
              <a:rPr lang="zh-CN" altLang="en-US">
                <a:latin typeface="Times New Roman" pitchFamily="18" charset="0"/>
              </a:rPr>
              <a:t>样本</a:t>
            </a:r>
          </a:p>
        </p:txBody>
      </p:sp>
      <p:sp>
        <p:nvSpPr>
          <p:cNvPr id="9223" name="Rectangle 4"/>
          <p:cNvSpPr>
            <a:spLocks noChangeArrowheads="1"/>
          </p:cNvSpPr>
          <p:nvPr/>
        </p:nvSpPr>
        <p:spPr bwMode="auto">
          <a:xfrm>
            <a:off x="5643563" y="5329238"/>
            <a:ext cx="2786062" cy="457200"/>
          </a:xfrm>
          <a:prstGeom prst="rect">
            <a:avLst/>
          </a:prstGeom>
          <a:noFill/>
          <a:ln w="9525">
            <a:noFill/>
            <a:miter lim="800000"/>
            <a:headEnd/>
            <a:tailEnd/>
          </a:ln>
        </p:spPr>
        <p:txBody>
          <a:bodyPr>
            <a:spAutoFit/>
          </a:bodyPr>
          <a:lstStyle/>
          <a:p>
            <a:r>
              <a:rPr kumimoji="1" lang="en-US" altLang="zh-CN">
                <a:latin typeface="Times New Roman" pitchFamily="18" charset="0"/>
              </a:rPr>
              <a:t>4:1:1</a:t>
            </a:r>
            <a:r>
              <a:rPr kumimoji="1" lang="zh-CN" altLang="en-US">
                <a:latin typeface="宋体" pitchFamily="2" charset="-122"/>
              </a:rPr>
              <a:t>子采样格式</a:t>
            </a:r>
            <a:r>
              <a:rPr kumimoji="1" lang="zh-CN" altLang="en-US" b="0">
                <a:latin typeface="Times New Roman" pitchFamily="18" charset="0"/>
              </a:rPr>
              <a:t> </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标题 1"/>
          <p:cNvSpPr>
            <a:spLocks noGrp="1"/>
          </p:cNvSpPr>
          <p:nvPr>
            <p:ph type="title"/>
          </p:nvPr>
        </p:nvSpPr>
        <p:spPr/>
        <p:txBody>
          <a:bodyPr/>
          <a:lstStyle/>
          <a:p>
            <a:r>
              <a:rPr lang="en-US" altLang="zh-CN" smtClean="0">
                <a:ea typeface="宋体" pitchFamily="2" charset="-122"/>
              </a:rPr>
              <a:t>Y</a:t>
            </a:r>
            <a:r>
              <a:rPr lang="zh-CN" altLang="en-US" smtClean="0">
                <a:ea typeface="宋体" pitchFamily="2" charset="-122"/>
              </a:rPr>
              <a:t>：</a:t>
            </a:r>
            <a:r>
              <a:rPr lang="en-US" altLang="zh-CN" smtClean="0">
                <a:ea typeface="宋体" pitchFamily="2" charset="-122"/>
              </a:rPr>
              <a:t>U</a:t>
            </a:r>
            <a:r>
              <a:rPr lang="zh-CN" altLang="en-US" smtClean="0">
                <a:ea typeface="宋体" pitchFamily="2" charset="-122"/>
              </a:rPr>
              <a:t>：</a:t>
            </a:r>
            <a:r>
              <a:rPr lang="en-US" altLang="zh-CN" smtClean="0">
                <a:ea typeface="宋体" pitchFamily="2" charset="-122"/>
              </a:rPr>
              <a:t>V=4</a:t>
            </a:r>
            <a:r>
              <a:rPr lang="zh-CN" altLang="en-US" smtClean="0">
                <a:ea typeface="宋体" pitchFamily="2" charset="-122"/>
              </a:rPr>
              <a:t>：</a:t>
            </a:r>
            <a:r>
              <a:rPr lang="en-US" altLang="zh-CN" smtClean="0">
                <a:ea typeface="宋体" pitchFamily="2" charset="-122"/>
              </a:rPr>
              <a:t>2</a:t>
            </a:r>
            <a:r>
              <a:rPr lang="zh-CN" altLang="en-US" smtClean="0">
                <a:ea typeface="宋体" pitchFamily="2" charset="-122"/>
              </a:rPr>
              <a:t>：</a:t>
            </a:r>
            <a:r>
              <a:rPr lang="en-US" altLang="zh-CN" smtClean="0">
                <a:ea typeface="宋体" pitchFamily="2" charset="-122"/>
              </a:rPr>
              <a:t>0</a:t>
            </a:r>
            <a:endParaRPr lang="zh-CN" altLang="en-US" smtClean="0">
              <a:ea typeface="宋体" pitchFamily="2" charset="-122"/>
            </a:endParaRPr>
          </a:p>
        </p:txBody>
      </p:sp>
      <p:sp>
        <p:nvSpPr>
          <p:cNvPr id="10244" name="内容占位符 2"/>
          <p:cNvSpPr>
            <a:spLocks noGrp="1"/>
          </p:cNvSpPr>
          <p:nvPr>
            <p:ph idx="1"/>
          </p:nvPr>
        </p:nvSpPr>
        <p:spPr>
          <a:xfrm>
            <a:off x="683568" y="1392708"/>
            <a:ext cx="3569022" cy="4700588"/>
          </a:xfrm>
        </p:spPr>
        <p:txBody>
          <a:bodyPr/>
          <a:lstStyle/>
          <a:p>
            <a:r>
              <a:rPr lang="en-US" altLang="zh-CN" sz="2800" dirty="0" smtClean="0">
                <a:ea typeface="宋体" pitchFamily="2" charset="-122"/>
              </a:rPr>
              <a:t>4:2:0</a:t>
            </a:r>
            <a:r>
              <a:rPr lang="zh-CN" altLang="en-US" sz="2800" dirty="0" smtClean="0">
                <a:latin typeface="宋体" pitchFamily="2" charset="-122"/>
                <a:ea typeface="宋体" pitchFamily="2" charset="-122"/>
              </a:rPr>
              <a:t>子采样格式是指隔行采样，对</a:t>
            </a:r>
            <a:r>
              <a:rPr lang="en-US" altLang="zh-CN" sz="2800" dirty="0" smtClean="0">
                <a:latin typeface="宋体" pitchFamily="2" charset="-122"/>
                <a:ea typeface="宋体" pitchFamily="2" charset="-122"/>
              </a:rPr>
              <a:t>Y</a:t>
            </a:r>
            <a:r>
              <a:rPr lang="zh-CN" altLang="en-US" sz="2800" dirty="0" smtClean="0">
                <a:latin typeface="宋体" pitchFamily="2" charset="-122"/>
                <a:ea typeface="宋体" pitchFamily="2" charset="-122"/>
              </a:rPr>
              <a:t>信号每取</a:t>
            </a:r>
            <a:r>
              <a:rPr lang="en-US" altLang="zh-CN" sz="2800" dirty="0" smtClean="0">
                <a:latin typeface="宋体" pitchFamily="2" charset="-122"/>
                <a:ea typeface="宋体" pitchFamily="2" charset="-122"/>
              </a:rPr>
              <a:t>4</a:t>
            </a:r>
            <a:r>
              <a:rPr lang="zh-CN" altLang="en-US" sz="2800" dirty="0" smtClean="0">
                <a:latin typeface="宋体" pitchFamily="2" charset="-122"/>
                <a:ea typeface="宋体" pitchFamily="2" charset="-122"/>
              </a:rPr>
              <a:t>个采样点时，便对</a:t>
            </a:r>
            <a:r>
              <a:rPr lang="en-US" altLang="zh-CN" sz="2800" dirty="0" smtClean="0">
                <a:latin typeface="宋体" pitchFamily="2" charset="-122"/>
                <a:ea typeface="宋体" pitchFamily="2" charset="-122"/>
              </a:rPr>
              <a:t>UV</a:t>
            </a:r>
            <a:r>
              <a:rPr lang="zh-CN" altLang="en-US" sz="2800" dirty="0" smtClean="0">
                <a:latin typeface="宋体" pitchFamily="2" charset="-122"/>
                <a:ea typeface="宋体" pitchFamily="2" charset="-122"/>
              </a:rPr>
              <a:t>信号各取两个采样点，而下一行中，只对</a:t>
            </a:r>
            <a:r>
              <a:rPr lang="en-US" altLang="zh-CN" sz="2800" dirty="0" smtClean="0">
                <a:latin typeface="宋体" pitchFamily="2" charset="-122"/>
                <a:ea typeface="宋体" pitchFamily="2" charset="-122"/>
              </a:rPr>
              <a:t>Y</a:t>
            </a:r>
            <a:r>
              <a:rPr lang="zh-CN" altLang="en-US" sz="2800" dirty="0" smtClean="0">
                <a:latin typeface="宋体" pitchFamily="2" charset="-122"/>
                <a:ea typeface="宋体" pitchFamily="2" charset="-122"/>
              </a:rPr>
              <a:t>信号采样</a:t>
            </a:r>
            <a:endParaRPr lang="en-US" altLang="zh-CN" sz="2800" dirty="0" smtClean="0">
              <a:latin typeface="宋体" pitchFamily="2" charset="-122"/>
              <a:ea typeface="宋体" pitchFamily="2" charset="-122"/>
            </a:endParaRPr>
          </a:p>
          <a:p>
            <a:r>
              <a:rPr lang="zh-CN" altLang="en-US" sz="2800" dirty="0" smtClean="0">
                <a:latin typeface="宋体" pitchFamily="2" charset="-122"/>
                <a:ea typeface="宋体" pitchFamily="2" charset="-122"/>
              </a:rPr>
              <a:t>平均每个像素用</a:t>
            </a:r>
            <a:r>
              <a:rPr lang="en-US" altLang="zh-CN" sz="2800" dirty="0" smtClean="0">
                <a:ea typeface="宋体" pitchFamily="2" charset="-122"/>
              </a:rPr>
              <a:t>1.5</a:t>
            </a:r>
            <a:r>
              <a:rPr lang="zh-CN" altLang="en-US" sz="2800" dirty="0" smtClean="0">
                <a:latin typeface="宋体" pitchFamily="2" charset="-122"/>
                <a:ea typeface="宋体" pitchFamily="2" charset="-122"/>
              </a:rPr>
              <a:t>个样本表示</a:t>
            </a:r>
            <a:endParaRPr lang="en-US" altLang="zh-CN" sz="2800" dirty="0" smtClean="0">
              <a:latin typeface="宋体" pitchFamily="2" charset="-122"/>
              <a:ea typeface="宋体" pitchFamily="2" charset="-122"/>
            </a:endParaRPr>
          </a:p>
        </p:txBody>
      </p:sp>
      <p:sp>
        <p:nvSpPr>
          <p:cNvPr id="1024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 name="Object 2"/>
          <p:cNvGraphicFramePr>
            <a:graphicFrameLocks noChangeAspect="1"/>
          </p:cNvGraphicFramePr>
          <p:nvPr/>
        </p:nvGraphicFramePr>
        <p:xfrm>
          <a:off x="4355976" y="1268760"/>
          <a:ext cx="4343400" cy="3903662"/>
        </p:xfrm>
        <a:graphic>
          <a:graphicData uri="http://schemas.openxmlformats.org/presentationml/2006/ole">
            <mc:AlternateContent xmlns:mc="http://schemas.openxmlformats.org/markup-compatibility/2006">
              <mc:Choice xmlns:v="urn:schemas-microsoft-com:vml" Requires="v">
                <p:oleObj spid="_x0000_s2042887" name="Picture" r:id="rId3" imgW="1972440" imgH="1772280" progId="Word.Picture.8">
                  <p:embed/>
                </p:oleObj>
              </mc:Choice>
              <mc:Fallback>
                <p:oleObj name="Picture" r:id="rId3" imgW="1972440" imgH="1772280"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5976" y="1268760"/>
                        <a:ext cx="4343400" cy="39036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a:spLocks noChangeArrowheads="1"/>
          </p:cNvSpPr>
          <p:nvPr/>
        </p:nvSpPr>
        <p:spPr bwMode="auto">
          <a:xfrm>
            <a:off x="5784726" y="4516785"/>
            <a:ext cx="2286000" cy="609600"/>
          </a:xfrm>
          <a:prstGeom prst="rect">
            <a:avLst/>
          </a:prstGeom>
          <a:noFill/>
          <a:ln w="9525">
            <a:noFill/>
            <a:miter lim="800000"/>
            <a:headEnd/>
            <a:tailEnd/>
          </a:ln>
        </p:spPr>
        <p:txBody>
          <a:bodyPr lIns="0" tIns="0" rIns="0" bIns="0"/>
          <a:lstStyle/>
          <a:p>
            <a:pPr algn="just" eaLnBrk="0" hangingPunct="0">
              <a:lnSpc>
                <a:spcPct val="80000"/>
              </a:lnSpc>
              <a:spcBef>
                <a:spcPts val="200"/>
              </a:spcBef>
              <a:spcAft>
                <a:spcPts val="200"/>
              </a:spcAft>
            </a:pPr>
            <a:r>
              <a:rPr lang="en-US" altLang="zh-CN" dirty="0" err="1">
                <a:latin typeface="Times New Roman" pitchFamily="18" charset="0"/>
              </a:rPr>
              <a:t>Cb,Cr</a:t>
            </a:r>
            <a:r>
              <a:rPr lang="zh-CN" altLang="en-US" dirty="0">
                <a:latin typeface="Times New Roman" pitchFamily="18" charset="0"/>
              </a:rPr>
              <a:t>样本</a:t>
            </a:r>
          </a:p>
          <a:p>
            <a:pPr algn="just" eaLnBrk="0" hangingPunct="0">
              <a:lnSpc>
                <a:spcPct val="80000"/>
              </a:lnSpc>
              <a:spcBef>
                <a:spcPts val="300"/>
              </a:spcBef>
              <a:spcAft>
                <a:spcPts val="200"/>
              </a:spcAft>
            </a:pPr>
            <a:r>
              <a:rPr lang="zh-CN" altLang="en-US" dirty="0">
                <a:latin typeface="Times New Roman" pitchFamily="18" charset="0"/>
              </a:rPr>
              <a:t>仅</a:t>
            </a:r>
            <a:r>
              <a:rPr lang="en-US" altLang="zh-CN" dirty="0">
                <a:latin typeface="Times New Roman" pitchFamily="18" charset="0"/>
              </a:rPr>
              <a:t>Y</a:t>
            </a:r>
            <a:r>
              <a:rPr lang="zh-CN" altLang="en-US" dirty="0">
                <a:latin typeface="Times New Roman" pitchFamily="18" charset="0"/>
              </a:rPr>
              <a:t>样本</a:t>
            </a:r>
          </a:p>
        </p:txBody>
      </p:sp>
      <p:sp>
        <p:nvSpPr>
          <p:cNvPr id="10" name="Rectangle 7"/>
          <p:cNvSpPr>
            <a:spLocks noChangeArrowheads="1"/>
          </p:cNvSpPr>
          <p:nvPr/>
        </p:nvSpPr>
        <p:spPr bwMode="auto">
          <a:xfrm>
            <a:off x="4927476" y="5269260"/>
            <a:ext cx="3714750" cy="400050"/>
          </a:xfrm>
          <a:prstGeom prst="rect">
            <a:avLst/>
          </a:prstGeom>
          <a:noFill/>
          <a:ln w="9525">
            <a:noFill/>
            <a:miter lim="800000"/>
            <a:headEnd/>
            <a:tailEnd/>
          </a:ln>
        </p:spPr>
        <p:txBody>
          <a:bodyPr>
            <a:spAutoFit/>
          </a:bodyPr>
          <a:lstStyle/>
          <a:p>
            <a:r>
              <a:rPr kumimoji="1" lang="en-US" altLang="zh-CN" sz="2000" b="0">
                <a:latin typeface="Times New Roman" pitchFamily="18" charset="0"/>
              </a:rPr>
              <a:t>MPEG-1</a:t>
            </a:r>
            <a:r>
              <a:rPr kumimoji="1" lang="zh-CN" altLang="en-US" sz="2000" b="0">
                <a:latin typeface="宋体" pitchFamily="2" charset="-122"/>
              </a:rPr>
              <a:t>使用的</a:t>
            </a:r>
            <a:r>
              <a:rPr kumimoji="1" lang="en-US" altLang="zh-CN" sz="2000" b="0">
                <a:latin typeface="Times New Roman" pitchFamily="18" charset="0"/>
              </a:rPr>
              <a:t>4:2:0</a:t>
            </a:r>
            <a:r>
              <a:rPr kumimoji="1" lang="zh-CN" altLang="en-US" sz="2000" b="0">
                <a:latin typeface="宋体" pitchFamily="2" charset="-122"/>
              </a:rPr>
              <a:t>子采样格式</a:t>
            </a:r>
            <a:r>
              <a:rPr kumimoji="1" lang="zh-CN" altLang="en-US" sz="1400" b="0">
                <a:latin typeface="Times New Roman" pitchFamily="18" charset="0"/>
              </a:rPr>
              <a:t> </a:t>
            </a:r>
            <a:endParaRPr kumimoji="1" lang="zh-CN" altLang="en-US" b="0">
              <a:latin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p:cNvSpPr>
          <p:nvPr>
            <p:ph type="title"/>
          </p:nvPr>
        </p:nvSpPr>
        <p:spPr/>
        <p:txBody>
          <a:bodyPr/>
          <a:lstStyle/>
          <a:p>
            <a:r>
              <a:rPr lang="zh-CN" altLang="en-US" smtClean="0">
                <a:ea typeface="宋体" pitchFamily="2" charset="-122"/>
              </a:rPr>
              <a:t>亮度信号的采样频率</a:t>
            </a:r>
          </a:p>
        </p:txBody>
      </p:sp>
      <p:sp>
        <p:nvSpPr>
          <p:cNvPr id="68611" name="内容占位符 2"/>
          <p:cNvSpPr>
            <a:spLocks noGrp="1"/>
          </p:cNvSpPr>
          <p:nvPr>
            <p:ph idx="1"/>
          </p:nvPr>
        </p:nvSpPr>
        <p:spPr>
          <a:xfrm>
            <a:off x="1066800" y="1071563"/>
            <a:ext cx="7620000" cy="5000625"/>
          </a:xfrm>
        </p:spPr>
        <p:txBody>
          <a:bodyPr/>
          <a:lstStyle/>
          <a:p>
            <a:r>
              <a:rPr lang="zh-CN" altLang="en-US" sz="2800" dirty="0" smtClean="0">
                <a:ea typeface="宋体" pitchFamily="2" charset="-122"/>
              </a:rPr>
              <a:t>与被采样信号的带宽有关</a:t>
            </a:r>
            <a:endParaRPr lang="en-US" altLang="zh-CN" sz="2800" dirty="0" smtClean="0">
              <a:ea typeface="宋体" pitchFamily="2" charset="-122"/>
            </a:endParaRPr>
          </a:p>
          <a:p>
            <a:pPr lvl="1"/>
            <a:r>
              <a:rPr lang="en-US" altLang="zh-CN" sz="2400" dirty="0" smtClean="0">
                <a:ea typeface="宋体" pitchFamily="2" charset="-122"/>
              </a:rPr>
              <a:t>PAL</a:t>
            </a:r>
            <a:r>
              <a:rPr lang="zh-CN" altLang="en-US" sz="2400" dirty="0" smtClean="0">
                <a:ea typeface="宋体" pitchFamily="2" charset="-122"/>
              </a:rPr>
              <a:t>与</a:t>
            </a:r>
            <a:r>
              <a:rPr lang="en-US" altLang="zh-CN" sz="2400" dirty="0" smtClean="0">
                <a:ea typeface="宋体" pitchFamily="2" charset="-122"/>
              </a:rPr>
              <a:t>NTSC</a:t>
            </a:r>
            <a:r>
              <a:rPr lang="zh-CN" altLang="en-US" sz="2400" dirty="0" smtClean="0">
                <a:ea typeface="宋体" pitchFamily="2" charset="-122"/>
              </a:rPr>
              <a:t>制的带宽均为</a:t>
            </a:r>
            <a:r>
              <a:rPr lang="en-US" altLang="zh-CN" sz="2400" dirty="0" smtClean="0">
                <a:ea typeface="宋体" pitchFamily="2" charset="-122"/>
              </a:rPr>
              <a:t>6M</a:t>
            </a:r>
            <a:r>
              <a:rPr lang="zh-CN" altLang="en-US" sz="2400" dirty="0" smtClean="0">
                <a:ea typeface="宋体" pitchFamily="2" charset="-122"/>
              </a:rPr>
              <a:t>左右</a:t>
            </a:r>
            <a:endParaRPr lang="en-US" altLang="zh-CN" sz="2400" dirty="0" smtClean="0">
              <a:ea typeface="宋体" pitchFamily="2" charset="-122"/>
            </a:endParaRPr>
          </a:p>
          <a:p>
            <a:r>
              <a:rPr lang="zh-CN" altLang="en-US" sz="2800" dirty="0" smtClean="0">
                <a:ea typeface="宋体" pitchFamily="2" charset="-122"/>
              </a:rPr>
              <a:t>为保证产生足够小的混叠噪声，要求采样频率是信号带宽的</a:t>
            </a:r>
            <a:r>
              <a:rPr lang="en-US" altLang="zh-CN" sz="2800" dirty="0" smtClean="0">
                <a:ea typeface="宋体" pitchFamily="2" charset="-122"/>
              </a:rPr>
              <a:t>2.2-2.7</a:t>
            </a:r>
            <a:r>
              <a:rPr lang="zh-CN" altLang="en-US" sz="2800" dirty="0" smtClean="0">
                <a:ea typeface="宋体" pitchFamily="2" charset="-122"/>
              </a:rPr>
              <a:t>倍</a:t>
            </a:r>
            <a:r>
              <a:rPr lang="en-US" altLang="zh-CN" sz="2800" dirty="0" smtClean="0">
                <a:ea typeface="宋体" pitchFamily="2" charset="-122"/>
              </a:rPr>
              <a:t>(&gt;13.2MHz)</a:t>
            </a:r>
          </a:p>
          <a:p>
            <a:r>
              <a:rPr lang="zh-CN" altLang="en-US" sz="2800" dirty="0" smtClean="0">
                <a:ea typeface="宋体" pitchFamily="2" charset="-122"/>
              </a:rPr>
              <a:t>为获得正交采样结构，采样频率是行频的整数倍</a:t>
            </a:r>
            <a:endParaRPr lang="en-US" altLang="zh-CN" sz="2800" dirty="0" smtClean="0">
              <a:ea typeface="宋体" pitchFamily="2" charset="-122"/>
            </a:endParaRPr>
          </a:p>
          <a:p>
            <a:r>
              <a:rPr lang="zh-CN" altLang="en-US" sz="2800" dirty="0" smtClean="0">
                <a:ea typeface="宋体" pitchFamily="2" charset="-122"/>
              </a:rPr>
              <a:t>为兼容</a:t>
            </a:r>
            <a:r>
              <a:rPr lang="en-US" altLang="zh-CN" sz="2800" dirty="0" smtClean="0">
                <a:ea typeface="宋体" pitchFamily="2" charset="-122"/>
              </a:rPr>
              <a:t>PAL</a:t>
            </a:r>
            <a:r>
              <a:rPr lang="zh-CN" altLang="en-US" sz="2800" dirty="0" smtClean="0">
                <a:ea typeface="宋体" pitchFamily="2" charset="-122"/>
              </a:rPr>
              <a:t>与</a:t>
            </a:r>
            <a:r>
              <a:rPr lang="en-US" altLang="zh-CN" sz="2800" dirty="0" smtClean="0">
                <a:ea typeface="宋体" pitchFamily="2" charset="-122"/>
              </a:rPr>
              <a:t>NTSC</a:t>
            </a:r>
            <a:r>
              <a:rPr lang="zh-CN" altLang="en-US" sz="2800" dirty="0" smtClean="0">
                <a:ea typeface="宋体" pitchFamily="2" charset="-122"/>
              </a:rPr>
              <a:t>制，应采用同一种采样频率</a:t>
            </a:r>
            <a:endParaRPr lang="en-US" altLang="zh-CN" sz="2800" dirty="0" smtClean="0">
              <a:ea typeface="宋体" pitchFamily="2" charset="-122"/>
            </a:endParaRPr>
          </a:p>
          <a:p>
            <a:pPr lvl="1"/>
            <a:r>
              <a:rPr lang="en-US" altLang="zh-CN" sz="2400" dirty="0" smtClean="0">
                <a:ea typeface="宋体" pitchFamily="2" charset="-122"/>
              </a:rPr>
              <a:t>PAL</a:t>
            </a:r>
            <a:r>
              <a:rPr lang="zh-CN" altLang="en-US" sz="2400" dirty="0" smtClean="0">
                <a:ea typeface="宋体" pitchFamily="2" charset="-122"/>
              </a:rPr>
              <a:t>行频</a:t>
            </a:r>
            <a:r>
              <a:rPr lang="en-US" altLang="zh-CN" sz="2400" dirty="0" smtClean="0">
                <a:ea typeface="宋体" pitchFamily="2" charset="-122"/>
              </a:rPr>
              <a:t>15625Hz</a:t>
            </a:r>
            <a:r>
              <a:rPr lang="zh-CN" altLang="en-US" sz="2400" dirty="0" smtClean="0">
                <a:ea typeface="宋体" pitchFamily="2" charset="-122"/>
              </a:rPr>
              <a:t>，</a:t>
            </a:r>
            <a:r>
              <a:rPr lang="en-US" altLang="zh-CN" sz="2400" dirty="0" smtClean="0">
                <a:ea typeface="宋体" pitchFamily="2" charset="-122"/>
              </a:rPr>
              <a:t>NTSC</a:t>
            </a:r>
            <a:r>
              <a:rPr lang="zh-CN" altLang="en-US" sz="2400" dirty="0" smtClean="0">
                <a:ea typeface="宋体" pitchFamily="2" charset="-122"/>
              </a:rPr>
              <a:t>行频</a:t>
            </a:r>
            <a:r>
              <a:rPr lang="en-US" altLang="zh-CN" sz="2400" dirty="0" smtClean="0">
                <a:ea typeface="宋体" pitchFamily="2" charset="-122"/>
              </a:rPr>
              <a:t>15734Hz</a:t>
            </a:r>
            <a:r>
              <a:rPr lang="zh-CN" altLang="en-US" sz="2400" dirty="0" smtClean="0">
                <a:ea typeface="宋体" pitchFamily="2" charset="-122"/>
              </a:rPr>
              <a:t>，两者最小公倍数</a:t>
            </a:r>
            <a:r>
              <a:rPr lang="en-US" altLang="zh-CN" sz="2400" dirty="0" smtClean="0">
                <a:ea typeface="宋体" pitchFamily="2" charset="-122"/>
              </a:rPr>
              <a:t>2.25MHz</a:t>
            </a:r>
          </a:p>
          <a:p>
            <a:r>
              <a:rPr lang="zh-CN" altLang="en-US" sz="2800" dirty="0" smtClean="0">
                <a:ea typeface="宋体" pitchFamily="2" charset="-122"/>
              </a:rPr>
              <a:t>采样频率为</a:t>
            </a:r>
            <a:r>
              <a:rPr lang="en-US" altLang="zh-CN" sz="2800" dirty="0" smtClean="0">
                <a:ea typeface="宋体" pitchFamily="2" charset="-122"/>
              </a:rPr>
              <a:t>2.25MHz</a:t>
            </a:r>
            <a:r>
              <a:rPr lang="zh-CN" altLang="en-US" sz="2800" dirty="0" smtClean="0">
                <a:ea typeface="宋体" pitchFamily="2" charset="-122"/>
              </a:rPr>
              <a:t>的</a:t>
            </a:r>
            <a:r>
              <a:rPr lang="en-US" altLang="zh-CN" sz="2800" dirty="0" smtClean="0">
                <a:ea typeface="宋体" pitchFamily="2" charset="-122"/>
              </a:rPr>
              <a:t>6</a:t>
            </a:r>
            <a:r>
              <a:rPr lang="zh-CN" altLang="en-US" sz="2800" dirty="0" smtClean="0">
                <a:ea typeface="宋体" pitchFamily="2" charset="-122"/>
              </a:rPr>
              <a:t>倍</a:t>
            </a:r>
            <a:r>
              <a:rPr lang="en-US" altLang="zh-CN" sz="2800" dirty="0" smtClean="0">
                <a:ea typeface="宋体" pitchFamily="2" charset="-122"/>
              </a:rPr>
              <a:t>13.5MHz</a:t>
            </a:r>
          </a:p>
          <a:p>
            <a:pPr lvl="1"/>
            <a:endParaRPr lang="en-US" altLang="zh-CN" dirty="0" smtClean="0">
              <a:ea typeface="宋体" pitchFamily="2" charset="-122"/>
            </a:endParaRPr>
          </a:p>
        </p:txBody>
      </p:sp>
      <p:sp>
        <p:nvSpPr>
          <p:cNvPr id="686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色差信号的采样频率</a:t>
            </a:r>
          </a:p>
        </p:txBody>
      </p:sp>
      <p:sp>
        <p:nvSpPr>
          <p:cNvPr id="69635" name="内容占位符 2"/>
          <p:cNvSpPr>
            <a:spLocks noGrp="1"/>
          </p:cNvSpPr>
          <p:nvPr>
            <p:ph idx="1"/>
          </p:nvPr>
        </p:nvSpPr>
        <p:spPr/>
        <p:txBody>
          <a:bodyPr/>
          <a:lstStyle/>
          <a:p>
            <a:r>
              <a:rPr lang="zh-CN" altLang="en-US" smtClean="0">
                <a:ea typeface="宋体" pitchFamily="2" charset="-122"/>
              </a:rPr>
              <a:t>为了实现带宽压缩，色差信号的带宽限制在</a:t>
            </a:r>
            <a:r>
              <a:rPr lang="en-US" altLang="zh-CN" smtClean="0">
                <a:ea typeface="宋体" pitchFamily="2" charset="-122"/>
              </a:rPr>
              <a:t>1.3MHz</a:t>
            </a:r>
          </a:p>
          <a:p>
            <a:r>
              <a:rPr lang="zh-CN" altLang="en-US" smtClean="0">
                <a:ea typeface="宋体" pitchFamily="2" charset="-122"/>
              </a:rPr>
              <a:t>降低混叠噪声</a:t>
            </a:r>
            <a:endParaRPr lang="en-US" altLang="zh-CN" smtClean="0">
              <a:ea typeface="宋体" pitchFamily="2" charset="-122"/>
            </a:endParaRPr>
          </a:p>
          <a:p>
            <a:r>
              <a:rPr lang="zh-CN" altLang="en-US" smtClean="0">
                <a:ea typeface="宋体" pitchFamily="2" charset="-122"/>
              </a:rPr>
              <a:t>采样频率为行频的整数倍</a:t>
            </a:r>
            <a:endParaRPr lang="en-US" altLang="zh-CN" smtClean="0">
              <a:ea typeface="宋体" pitchFamily="2" charset="-122"/>
            </a:endParaRPr>
          </a:p>
          <a:p>
            <a:r>
              <a:rPr lang="zh-CN" altLang="en-US" smtClean="0">
                <a:ea typeface="宋体" pitchFamily="2" charset="-122"/>
              </a:rPr>
              <a:t>各种制式的兼容性</a:t>
            </a:r>
            <a:endParaRPr lang="en-US" altLang="zh-CN" smtClean="0">
              <a:ea typeface="宋体" pitchFamily="2" charset="-122"/>
            </a:endParaRPr>
          </a:p>
          <a:p>
            <a:r>
              <a:rPr lang="zh-CN" altLang="en-US" smtClean="0">
                <a:ea typeface="宋体" pitchFamily="2" charset="-122"/>
              </a:rPr>
              <a:t>色差信号的采样频率为</a:t>
            </a:r>
            <a:r>
              <a:rPr lang="en-US" altLang="zh-CN" smtClean="0">
                <a:ea typeface="宋体" pitchFamily="2" charset="-122"/>
              </a:rPr>
              <a:t>6.75MHz</a:t>
            </a:r>
          </a:p>
          <a:p>
            <a:pPr lvl="1"/>
            <a:r>
              <a:rPr lang="zh-CN" altLang="en-US" smtClean="0">
                <a:ea typeface="宋体" pitchFamily="2" charset="-122"/>
              </a:rPr>
              <a:t>亮度采样频率的一半</a:t>
            </a:r>
            <a:endParaRPr lang="en-US" altLang="zh-CN" smtClean="0">
              <a:ea typeface="宋体" pitchFamily="2" charset="-122"/>
            </a:endParaRPr>
          </a:p>
          <a:p>
            <a:pPr lvl="1"/>
            <a:r>
              <a:rPr lang="en-US" altLang="zh-CN" smtClean="0">
                <a:ea typeface="宋体" pitchFamily="2" charset="-122"/>
              </a:rPr>
              <a:t>PAL</a:t>
            </a:r>
            <a:r>
              <a:rPr lang="zh-CN" altLang="en-US" smtClean="0">
                <a:ea typeface="宋体" pitchFamily="2" charset="-122"/>
              </a:rPr>
              <a:t>行频的</a:t>
            </a:r>
            <a:r>
              <a:rPr lang="en-US" altLang="zh-CN" smtClean="0">
                <a:ea typeface="宋体" pitchFamily="2" charset="-122"/>
              </a:rPr>
              <a:t>432</a:t>
            </a:r>
            <a:r>
              <a:rPr lang="zh-CN" altLang="en-US" smtClean="0">
                <a:ea typeface="宋体" pitchFamily="2" charset="-122"/>
              </a:rPr>
              <a:t>倍</a:t>
            </a:r>
            <a:endParaRPr lang="en-US" altLang="zh-CN" smtClean="0">
              <a:ea typeface="宋体" pitchFamily="2" charset="-122"/>
            </a:endParaRPr>
          </a:p>
          <a:p>
            <a:pPr lvl="1"/>
            <a:r>
              <a:rPr lang="en-US" altLang="zh-CN" smtClean="0">
                <a:ea typeface="宋体" pitchFamily="2" charset="-122"/>
              </a:rPr>
              <a:t>NTSC</a:t>
            </a:r>
            <a:r>
              <a:rPr lang="zh-CN" altLang="en-US" smtClean="0">
                <a:ea typeface="宋体" pitchFamily="2" charset="-122"/>
              </a:rPr>
              <a:t>行频的</a:t>
            </a:r>
            <a:r>
              <a:rPr lang="en-US" altLang="zh-CN" smtClean="0">
                <a:ea typeface="宋体" pitchFamily="2" charset="-122"/>
              </a:rPr>
              <a:t>429</a:t>
            </a:r>
            <a:r>
              <a:rPr lang="zh-CN" altLang="en-US" smtClean="0">
                <a:ea typeface="宋体" pitchFamily="2" charset="-122"/>
              </a:rPr>
              <a:t>倍</a:t>
            </a: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逐行扫描示意图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1270786" name="Object 5"/>
          <p:cNvGraphicFramePr>
            <a:graphicFrameLocks noChangeAspect="1"/>
          </p:cNvGraphicFramePr>
          <p:nvPr/>
        </p:nvGraphicFramePr>
        <p:xfrm>
          <a:off x="277688" y="2737147"/>
          <a:ext cx="8686800" cy="2132013"/>
        </p:xfrm>
        <a:graphic>
          <a:graphicData uri="http://schemas.openxmlformats.org/presentationml/2006/ole">
            <mc:AlternateContent xmlns:mc="http://schemas.openxmlformats.org/markup-compatibility/2006">
              <mc:Choice xmlns:v="urn:schemas-microsoft-com:vml" Requires="v">
                <p:oleObj spid="_x0000_s1270791" name="VISIO" r:id="rId3" imgW="5249160" imgH="1289160" progId="Visio.Drawing.11">
                  <p:embed/>
                </p:oleObj>
              </mc:Choice>
              <mc:Fallback>
                <p:oleObj name="VISIO" r:id="rId3" imgW="5249160" imgH="1289160" progId="Visio.Drawing.11">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88" y="2737147"/>
                        <a:ext cx="8686800" cy="2132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 name="TextBox 5"/>
          <p:cNvSpPr txBox="1"/>
          <p:nvPr/>
        </p:nvSpPr>
        <p:spPr>
          <a:xfrm>
            <a:off x="827584" y="4974267"/>
            <a:ext cx="6506909" cy="830997"/>
          </a:xfrm>
          <a:prstGeom prst="rect">
            <a:avLst/>
          </a:prstGeom>
          <a:noFill/>
        </p:spPr>
        <p:txBody>
          <a:bodyPr wrap="none" rtlCol="0">
            <a:spAutoFit/>
          </a:bodyPr>
          <a:lstStyle/>
          <a:p>
            <a:r>
              <a:rPr lang="en-US" altLang="zh-CN" b="0" dirty="0" smtClean="0"/>
              <a:t>(a)</a:t>
            </a:r>
            <a:r>
              <a:rPr lang="zh-CN" altLang="en-US" b="0" dirty="0" smtClean="0"/>
              <a:t>场正程光栅；</a:t>
            </a:r>
            <a:r>
              <a:rPr lang="en-US" altLang="zh-CN" b="0" dirty="0" smtClean="0"/>
              <a:t>(b)</a:t>
            </a:r>
            <a:r>
              <a:rPr lang="zh-CN" altLang="en-US" b="0" dirty="0" smtClean="0"/>
              <a:t>场逆程光栅；</a:t>
            </a:r>
          </a:p>
          <a:p>
            <a:r>
              <a:rPr lang="en-US" altLang="zh-CN" b="0" dirty="0" smtClean="0"/>
              <a:t>(c)</a:t>
            </a:r>
            <a:r>
              <a:rPr lang="zh-CN" altLang="en-US" b="0" dirty="0" smtClean="0"/>
              <a:t>行扫描锯齿波电流；</a:t>
            </a:r>
            <a:r>
              <a:rPr lang="en-US" altLang="zh-CN" b="0" dirty="0" smtClean="0"/>
              <a:t>(d)</a:t>
            </a:r>
            <a:r>
              <a:rPr lang="zh-CN" altLang="en-US" b="0" dirty="0" smtClean="0"/>
              <a:t>场扫描锯齿波电流</a:t>
            </a:r>
            <a:endParaRPr lang="zh-CN" altLang="en-US" b="0" dirty="0"/>
          </a:p>
        </p:txBody>
      </p:sp>
      <p:sp>
        <p:nvSpPr>
          <p:cNvPr id="7" name="TextBox 6"/>
          <p:cNvSpPr txBox="1"/>
          <p:nvPr/>
        </p:nvSpPr>
        <p:spPr>
          <a:xfrm>
            <a:off x="1187624" y="1484784"/>
            <a:ext cx="7300396" cy="461665"/>
          </a:xfrm>
          <a:prstGeom prst="rect">
            <a:avLst/>
          </a:prstGeom>
          <a:noFill/>
        </p:spPr>
        <p:txBody>
          <a:bodyPr wrap="none" rtlCol="0">
            <a:spAutoFit/>
          </a:bodyPr>
          <a:lstStyle/>
          <a:p>
            <a:r>
              <a:rPr lang="zh-CN" altLang="en-US" dirty="0" smtClean="0">
                <a:latin typeface="+mn-ea"/>
                <a:ea typeface="+mn-ea"/>
              </a:rPr>
              <a:t>逐行扫描：从左至右、从上而下逐行依次扫描的方式</a:t>
            </a:r>
            <a:endParaRPr lang="zh-CN" altLang="en-US" dirty="0">
              <a:latin typeface="+mn-ea"/>
              <a:ea typeface="+mn-ea"/>
            </a:endParaRP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smtClean="0">
                <a:ea typeface="宋体" pitchFamily="2" charset="-122"/>
              </a:rPr>
              <a:t>量化位数</a:t>
            </a:r>
          </a:p>
        </p:txBody>
      </p:sp>
      <p:sp>
        <p:nvSpPr>
          <p:cNvPr id="70659" name="内容占位符 2"/>
          <p:cNvSpPr>
            <a:spLocks noGrp="1"/>
          </p:cNvSpPr>
          <p:nvPr>
            <p:ph idx="1"/>
          </p:nvPr>
        </p:nvSpPr>
        <p:spPr>
          <a:xfrm>
            <a:off x="1066800" y="1071563"/>
            <a:ext cx="7620000" cy="5000625"/>
          </a:xfrm>
        </p:spPr>
        <p:txBody>
          <a:bodyPr/>
          <a:lstStyle/>
          <a:p>
            <a:r>
              <a:rPr lang="zh-CN" altLang="en-US" dirty="0" smtClean="0">
                <a:ea typeface="宋体" pitchFamily="2" charset="-122"/>
              </a:rPr>
              <a:t>信噪比与量化位数的关系</a:t>
            </a:r>
            <a:endParaRPr lang="en-US" altLang="zh-CN" dirty="0" smtClean="0">
              <a:ea typeface="宋体" pitchFamily="2" charset="-122"/>
            </a:endParaRPr>
          </a:p>
          <a:p>
            <a:pPr lvl="1"/>
            <a:endParaRPr lang="en-US" altLang="zh-CN" dirty="0" smtClean="0">
              <a:ea typeface="宋体" pitchFamily="2" charset="-122"/>
            </a:endParaRPr>
          </a:p>
          <a:p>
            <a:pPr lvl="1"/>
            <a:endParaRPr lang="en-US" altLang="zh-CN" dirty="0" smtClean="0">
              <a:ea typeface="宋体" pitchFamily="2" charset="-122"/>
            </a:endParaRPr>
          </a:p>
          <a:p>
            <a:pPr lvl="1"/>
            <a:endParaRPr lang="en-US" altLang="zh-CN" dirty="0" smtClean="0">
              <a:ea typeface="宋体" pitchFamily="2" charset="-122"/>
            </a:endParaRPr>
          </a:p>
          <a:p>
            <a:pPr lvl="1"/>
            <a:r>
              <a:rPr lang="zh-CN" altLang="en-US" dirty="0" smtClean="0">
                <a:ea typeface="宋体" pitchFamily="2" charset="-122"/>
              </a:rPr>
              <a:t>如果信噪比要大于</a:t>
            </a:r>
            <a:r>
              <a:rPr lang="en-US" altLang="zh-CN" dirty="0" smtClean="0">
                <a:ea typeface="宋体" pitchFamily="2" charset="-122"/>
              </a:rPr>
              <a:t>50dB</a:t>
            </a:r>
            <a:r>
              <a:rPr lang="zh-CN" altLang="en-US" dirty="0" smtClean="0">
                <a:ea typeface="宋体" pitchFamily="2" charset="-122"/>
              </a:rPr>
              <a:t>，量化位数至少</a:t>
            </a:r>
            <a:r>
              <a:rPr lang="en-US" altLang="zh-CN" dirty="0" smtClean="0">
                <a:ea typeface="宋体" pitchFamily="2" charset="-122"/>
              </a:rPr>
              <a:t>7</a:t>
            </a:r>
            <a:r>
              <a:rPr lang="zh-CN" altLang="en-US" dirty="0" smtClean="0">
                <a:ea typeface="宋体" pitchFamily="2" charset="-122"/>
              </a:rPr>
              <a:t>位</a:t>
            </a:r>
            <a:endParaRPr lang="en-US" altLang="zh-CN" dirty="0" smtClean="0">
              <a:ea typeface="宋体" pitchFamily="2" charset="-122"/>
            </a:endParaRPr>
          </a:p>
          <a:p>
            <a:pPr lvl="1"/>
            <a:r>
              <a:rPr lang="zh-CN" altLang="en-US" dirty="0" smtClean="0">
                <a:ea typeface="宋体" pitchFamily="2" charset="-122"/>
              </a:rPr>
              <a:t>每增加</a:t>
            </a:r>
            <a:r>
              <a:rPr lang="en-US" altLang="zh-CN" dirty="0" smtClean="0">
                <a:ea typeface="宋体" pitchFamily="2" charset="-122"/>
              </a:rPr>
              <a:t>1bit</a:t>
            </a:r>
            <a:r>
              <a:rPr lang="zh-CN" altLang="en-US" dirty="0" smtClean="0">
                <a:ea typeface="宋体" pitchFamily="2" charset="-122"/>
              </a:rPr>
              <a:t>，信噪比可提高</a:t>
            </a:r>
            <a:r>
              <a:rPr lang="en-US" altLang="zh-CN" dirty="0" smtClean="0">
                <a:ea typeface="宋体" pitchFamily="2" charset="-122"/>
              </a:rPr>
              <a:t>6dB</a:t>
            </a:r>
          </a:p>
          <a:p>
            <a:pPr lvl="1"/>
            <a:r>
              <a:rPr lang="zh-CN" altLang="en-US" dirty="0" smtClean="0">
                <a:ea typeface="宋体" pitchFamily="2" charset="-122"/>
              </a:rPr>
              <a:t>选择</a:t>
            </a:r>
            <a:r>
              <a:rPr lang="en-US" altLang="zh-CN" dirty="0" smtClean="0">
                <a:ea typeface="宋体" pitchFamily="2" charset="-122"/>
              </a:rPr>
              <a:t>8bit</a:t>
            </a:r>
            <a:r>
              <a:rPr lang="zh-CN" altLang="en-US" dirty="0" smtClean="0">
                <a:ea typeface="宋体" pitchFamily="2" charset="-122"/>
              </a:rPr>
              <a:t>量化位数，信噪比可达</a:t>
            </a:r>
            <a:r>
              <a:rPr lang="en-US" altLang="zh-CN" dirty="0" smtClean="0">
                <a:ea typeface="宋体" pitchFamily="2" charset="-122"/>
              </a:rPr>
              <a:t>59dB</a:t>
            </a: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0661"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1987585" name="Object 7"/>
          <p:cNvGraphicFramePr>
            <a:graphicFrameLocks noChangeAspect="1"/>
          </p:cNvGraphicFramePr>
          <p:nvPr/>
        </p:nvGraphicFramePr>
        <p:xfrm>
          <a:off x="1788005" y="1844824"/>
          <a:ext cx="4152147" cy="1080120"/>
        </p:xfrm>
        <a:graphic>
          <a:graphicData uri="http://schemas.openxmlformats.org/presentationml/2006/ole">
            <mc:AlternateContent xmlns:mc="http://schemas.openxmlformats.org/markup-compatibility/2006">
              <mc:Choice xmlns:v="urn:schemas-microsoft-com:vml" Requires="v">
                <p:oleObj spid="_x0000_s1987590" name="公式" r:id="rId3" imgW="2425680" imgH="634680" progId="Equation.3">
                  <p:embed/>
                </p:oleObj>
              </mc:Choice>
              <mc:Fallback>
                <p:oleObj name="公式" r:id="rId3" imgW="2425680" imgH="63468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88005" y="1844824"/>
                        <a:ext cx="4152147" cy="1080120"/>
                      </a:xfrm>
                      <a:prstGeom prst="rect">
                        <a:avLst/>
                      </a:prstGeom>
                      <a:noFill/>
                      <a:ln>
                        <a:noFill/>
                      </a:ln>
                      <a:effectLst/>
                      <a:extLst>
                        <a:ext uri="{909E8E84-426E-40DD-AFC4-6F175D3DCCD1}">
                          <a14:hiddenFill xmlns:a14="http://schemas.microsoft.com/office/drawing/2010/main">
                            <a:solidFill>
                              <a:srgbClr val="CC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r>
              <a:rPr lang="zh-CN" altLang="en-US" smtClean="0">
                <a:ea typeface="宋体" pitchFamily="2" charset="-122"/>
              </a:rPr>
              <a:t>电平分配</a:t>
            </a:r>
          </a:p>
        </p:txBody>
      </p:sp>
      <p:sp>
        <p:nvSpPr>
          <p:cNvPr id="71683" name="内容占位符 2"/>
          <p:cNvSpPr>
            <a:spLocks noGrp="1"/>
          </p:cNvSpPr>
          <p:nvPr>
            <p:ph idx="1"/>
          </p:nvPr>
        </p:nvSpPr>
        <p:spPr>
          <a:xfrm>
            <a:off x="928688" y="1143000"/>
            <a:ext cx="7929562" cy="4929188"/>
          </a:xfrm>
        </p:spPr>
        <p:txBody>
          <a:bodyPr/>
          <a:lstStyle/>
          <a:p>
            <a:r>
              <a:rPr lang="zh-CN" altLang="en-US" sz="2800" dirty="0" smtClean="0">
                <a:ea typeface="宋体" pitchFamily="2" charset="-122"/>
              </a:rPr>
              <a:t>亮度</a:t>
            </a:r>
            <a:endParaRPr lang="en-US" altLang="zh-CN" sz="2800" dirty="0" smtClean="0">
              <a:ea typeface="宋体" pitchFamily="2" charset="-122"/>
            </a:endParaRPr>
          </a:p>
          <a:p>
            <a:pPr lvl="1"/>
            <a:r>
              <a:rPr lang="zh-CN" altLang="en-US" sz="2400" dirty="0" smtClean="0">
                <a:ea typeface="宋体" pitchFamily="2" charset="-122"/>
              </a:rPr>
              <a:t>超过</a:t>
            </a:r>
            <a:r>
              <a:rPr lang="en-US" altLang="zh-CN" sz="2400" dirty="0" smtClean="0">
                <a:ea typeface="宋体" pitchFamily="2" charset="-122"/>
              </a:rPr>
              <a:t>00000000</a:t>
            </a:r>
            <a:r>
              <a:rPr lang="zh-CN" altLang="en-US" sz="2400" dirty="0" smtClean="0">
                <a:ea typeface="宋体" pitchFamily="2" charset="-122"/>
              </a:rPr>
              <a:t>～</a:t>
            </a:r>
            <a:r>
              <a:rPr lang="en-US" altLang="zh-CN" sz="2400" dirty="0" smtClean="0">
                <a:ea typeface="宋体" pitchFamily="2" charset="-122"/>
              </a:rPr>
              <a:t>11111111</a:t>
            </a:r>
            <a:r>
              <a:rPr lang="zh-CN" altLang="en-US" sz="2400" dirty="0" smtClean="0">
                <a:ea typeface="宋体" pitchFamily="2" charset="-122"/>
              </a:rPr>
              <a:t>，产生载性限幅</a:t>
            </a:r>
          </a:p>
          <a:p>
            <a:pPr lvl="1"/>
            <a:r>
              <a:rPr lang="zh-CN" altLang="en-US" sz="2400" dirty="0" smtClean="0">
                <a:ea typeface="宋体" pitchFamily="2" charset="-122"/>
              </a:rPr>
              <a:t>避免过载，并不将</a:t>
            </a:r>
            <a:r>
              <a:rPr lang="en-US" altLang="zh-CN" sz="2400" dirty="0" smtClean="0">
                <a:ea typeface="宋体" pitchFamily="2" charset="-122"/>
              </a:rPr>
              <a:t>256</a:t>
            </a:r>
            <a:r>
              <a:rPr lang="zh-CN" altLang="en-US" sz="2400" dirty="0" smtClean="0">
                <a:ea typeface="宋体" pitchFamily="2" charset="-122"/>
              </a:rPr>
              <a:t>个量化级全部分配给亮度信号，而是留有余量</a:t>
            </a:r>
            <a:endParaRPr lang="en-US" altLang="zh-CN" sz="2400" dirty="0" smtClean="0">
              <a:ea typeface="宋体" pitchFamily="2" charset="-122"/>
            </a:endParaRPr>
          </a:p>
          <a:p>
            <a:pPr lvl="1"/>
            <a:r>
              <a:rPr lang="zh-CN" altLang="en-US" sz="2400" dirty="0" smtClean="0">
                <a:ea typeface="宋体" pitchFamily="2" charset="-122"/>
              </a:rPr>
              <a:t>峰值</a:t>
            </a:r>
            <a:r>
              <a:rPr lang="en-US" altLang="zh-CN" sz="2400" dirty="0" smtClean="0">
                <a:ea typeface="宋体" pitchFamily="2" charset="-122"/>
              </a:rPr>
              <a:t>1V</a:t>
            </a:r>
            <a:r>
              <a:rPr lang="zh-CN" altLang="en-US" sz="2400" dirty="0" smtClean="0">
                <a:ea typeface="宋体" pitchFamily="2" charset="-122"/>
              </a:rPr>
              <a:t>，</a:t>
            </a:r>
            <a:r>
              <a:rPr lang="en-US" altLang="zh-CN" sz="2400" dirty="0" smtClean="0">
                <a:ea typeface="宋体" pitchFamily="2" charset="-122"/>
              </a:rPr>
              <a:t>0.063V</a:t>
            </a:r>
            <a:r>
              <a:rPr lang="zh-CN" altLang="en-US" sz="2400" dirty="0" smtClean="0">
                <a:ea typeface="宋体" pitchFamily="2" charset="-122"/>
              </a:rPr>
              <a:t> ～ </a:t>
            </a:r>
            <a:r>
              <a:rPr lang="en-US" altLang="zh-CN" sz="2400" dirty="0" smtClean="0">
                <a:ea typeface="宋体" pitchFamily="2" charset="-122"/>
              </a:rPr>
              <a:t>0.922V </a:t>
            </a:r>
            <a:r>
              <a:rPr lang="zh-CN" altLang="en-US" sz="2400" dirty="0" smtClean="0">
                <a:ea typeface="宋体" pitchFamily="2" charset="-122"/>
              </a:rPr>
              <a:t>对应</a:t>
            </a:r>
            <a:r>
              <a:rPr lang="en-US" altLang="zh-CN" sz="2400" dirty="0" smtClean="0">
                <a:ea typeface="宋体" pitchFamily="2" charset="-122"/>
              </a:rPr>
              <a:t>16</a:t>
            </a:r>
            <a:r>
              <a:rPr lang="zh-CN" altLang="en-US" sz="2400" dirty="0" smtClean="0">
                <a:ea typeface="宋体" pitchFamily="2" charset="-122"/>
              </a:rPr>
              <a:t> ～ </a:t>
            </a:r>
            <a:r>
              <a:rPr lang="en-US" altLang="zh-CN" sz="2400" dirty="0" smtClean="0">
                <a:ea typeface="宋体" pitchFamily="2" charset="-122"/>
              </a:rPr>
              <a:t>235</a:t>
            </a:r>
            <a:r>
              <a:rPr lang="zh-CN" altLang="en-US" sz="2400" dirty="0" smtClean="0">
                <a:ea typeface="宋体" pitchFamily="2" charset="-122"/>
              </a:rPr>
              <a:t>级，</a:t>
            </a:r>
            <a:r>
              <a:rPr lang="en-US" altLang="zh-CN" sz="2400" dirty="0" smtClean="0">
                <a:ea typeface="宋体" pitchFamily="2" charset="-122"/>
              </a:rPr>
              <a:t>220</a:t>
            </a:r>
            <a:r>
              <a:rPr lang="zh-CN" altLang="en-US" sz="2400" dirty="0" smtClean="0">
                <a:ea typeface="宋体" pitchFamily="2" charset="-122"/>
              </a:rPr>
              <a:t>级分配给亮度信号，上端留</a:t>
            </a:r>
            <a:r>
              <a:rPr lang="en-US" altLang="zh-CN" sz="2400" dirty="0" smtClean="0">
                <a:ea typeface="宋体" pitchFamily="2" charset="-122"/>
              </a:rPr>
              <a:t>20</a:t>
            </a:r>
            <a:r>
              <a:rPr lang="zh-CN" altLang="en-US" sz="2400" dirty="0" smtClean="0">
                <a:ea typeface="宋体" pitchFamily="2" charset="-122"/>
              </a:rPr>
              <a:t>级，下端留</a:t>
            </a:r>
            <a:r>
              <a:rPr lang="en-US" altLang="zh-CN" sz="2400" dirty="0" smtClean="0">
                <a:ea typeface="宋体" pitchFamily="2" charset="-122"/>
              </a:rPr>
              <a:t>16</a:t>
            </a:r>
            <a:r>
              <a:rPr lang="zh-CN" altLang="en-US" sz="2400" dirty="0" smtClean="0">
                <a:ea typeface="宋体" pitchFamily="2" charset="-122"/>
              </a:rPr>
              <a:t>级作保护带</a:t>
            </a:r>
            <a:endParaRPr lang="en-US" altLang="zh-CN" sz="2400" dirty="0" smtClean="0">
              <a:ea typeface="宋体" pitchFamily="2" charset="-122"/>
            </a:endParaRPr>
          </a:p>
          <a:p>
            <a:r>
              <a:rPr lang="zh-CN" altLang="en-US" sz="2800" dirty="0" smtClean="0">
                <a:ea typeface="宋体" pitchFamily="2" charset="-122"/>
              </a:rPr>
              <a:t>色差</a:t>
            </a:r>
            <a:endParaRPr lang="en-US" altLang="zh-CN" sz="2800" dirty="0" smtClean="0">
              <a:ea typeface="宋体" pitchFamily="2" charset="-122"/>
            </a:endParaRPr>
          </a:p>
          <a:p>
            <a:pPr lvl="1"/>
            <a:r>
              <a:rPr lang="zh-CN" altLang="en-US" sz="2400" dirty="0" smtClean="0">
                <a:ea typeface="宋体" pitchFamily="2" charset="-122"/>
              </a:rPr>
              <a:t>以</a:t>
            </a:r>
            <a:r>
              <a:rPr lang="en-US" altLang="zh-CN" sz="2400" dirty="0" smtClean="0">
                <a:ea typeface="宋体" pitchFamily="2" charset="-122"/>
              </a:rPr>
              <a:t>0</a:t>
            </a:r>
            <a:r>
              <a:rPr lang="zh-CN" altLang="en-US" sz="2400" dirty="0" smtClean="0">
                <a:ea typeface="宋体" pitchFamily="2" charset="-122"/>
              </a:rPr>
              <a:t>电平为中心上下分布</a:t>
            </a:r>
            <a:endParaRPr lang="en-US" altLang="zh-CN" sz="2400" dirty="0" smtClean="0">
              <a:ea typeface="宋体" pitchFamily="2" charset="-122"/>
            </a:endParaRPr>
          </a:p>
          <a:p>
            <a:pPr lvl="1"/>
            <a:r>
              <a:rPr lang="zh-CN" altLang="en-US" sz="2400" dirty="0" smtClean="0">
                <a:ea typeface="宋体" pitchFamily="2" charset="-122"/>
              </a:rPr>
              <a:t>上下</a:t>
            </a:r>
            <a:r>
              <a:rPr lang="en-US" altLang="zh-CN" sz="2400" dirty="0" smtClean="0">
                <a:ea typeface="宋体" pitchFamily="2" charset="-122"/>
              </a:rPr>
              <a:t>,</a:t>
            </a:r>
            <a:r>
              <a:rPr lang="zh-CN" altLang="en-US" sz="2400" dirty="0" smtClean="0">
                <a:ea typeface="宋体" pitchFamily="2" charset="-122"/>
              </a:rPr>
              <a:t>保护带各留</a:t>
            </a:r>
            <a:r>
              <a:rPr lang="en-US" altLang="zh-CN" sz="2400" dirty="0" smtClean="0">
                <a:ea typeface="宋体" pitchFamily="2" charset="-122"/>
              </a:rPr>
              <a:t>16</a:t>
            </a:r>
            <a:r>
              <a:rPr lang="zh-CN" altLang="en-US" sz="2400" dirty="0" smtClean="0">
                <a:ea typeface="宋体" pitchFamily="2" charset="-122"/>
              </a:rPr>
              <a:t>级，</a:t>
            </a:r>
            <a:r>
              <a:rPr lang="en-US" altLang="zh-CN" sz="2400" dirty="0" smtClean="0">
                <a:ea typeface="宋体" pitchFamily="2" charset="-122"/>
              </a:rPr>
              <a:t>16-240</a:t>
            </a:r>
            <a:r>
              <a:rPr lang="zh-CN" altLang="en-US" sz="2400" dirty="0" smtClean="0">
                <a:ea typeface="宋体" pitchFamily="2" charset="-122"/>
              </a:rPr>
              <a:t>级</a:t>
            </a:r>
          </a:p>
        </p:txBody>
      </p:sp>
      <p:sp>
        <p:nvSpPr>
          <p:cNvPr id="716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视频数字化的传输码率</a:t>
            </a:r>
          </a:p>
        </p:txBody>
      </p:sp>
      <p:sp>
        <p:nvSpPr>
          <p:cNvPr id="3" name="内容占位符 2"/>
          <p:cNvSpPr>
            <a:spLocks noGrp="1"/>
          </p:cNvSpPr>
          <p:nvPr>
            <p:ph idx="1"/>
          </p:nvPr>
        </p:nvSpPr>
        <p:spPr>
          <a:xfrm>
            <a:off x="1066800" y="1214438"/>
            <a:ext cx="7620000" cy="3857625"/>
          </a:xfrm>
        </p:spPr>
        <p:txBody>
          <a:bodyPr/>
          <a:lstStyle/>
          <a:p>
            <a:r>
              <a:rPr lang="zh-CN" altLang="en-US" sz="2800" smtClean="0">
                <a:ea typeface="宋体" pitchFamily="2" charset="-122"/>
              </a:rPr>
              <a:t>每秒传送码元的数目，用</a:t>
            </a:r>
            <a:r>
              <a:rPr lang="en-US" altLang="zh-CN" sz="2800" smtClean="0">
                <a:ea typeface="宋体" pitchFamily="2" charset="-122"/>
              </a:rPr>
              <a:t>R</a:t>
            </a:r>
            <a:r>
              <a:rPr lang="zh-CN" altLang="en-US" sz="2800" smtClean="0">
                <a:ea typeface="宋体" pitchFamily="2" charset="-122"/>
              </a:rPr>
              <a:t>表示</a:t>
            </a:r>
            <a:endParaRPr lang="en-US" altLang="zh-CN" sz="2800" smtClean="0">
              <a:ea typeface="宋体" pitchFamily="2" charset="-122"/>
            </a:endParaRPr>
          </a:p>
          <a:p>
            <a:r>
              <a:rPr lang="zh-CN" altLang="en-US" sz="2800" smtClean="0">
                <a:ea typeface="宋体" pitchFamily="2" charset="-122"/>
              </a:rPr>
              <a:t>直接影响信号处理和信息存储的速度</a:t>
            </a:r>
            <a:endParaRPr lang="en-US" altLang="zh-CN" sz="2800" smtClean="0">
              <a:ea typeface="宋体" pitchFamily="2" charset="-122"/>
            </a:endParaRPr>
          </a:p>
          <a:p>
            <a:r>
              <a:rPr lang="zh-CN" altLang="en-US" sz="2800" smtClean="0">
                <a:ea typeface="宋体" pitchFamily="2" charset="-122"/>
              </a:rPr>
              <a:t>码率</a:t>
            </a:r>
            <a:r>
              <a:rPr lang="en-US" altLang="zh-CN" sz="2800" smtClean="0">
                <a:ea typeface="宋体" pitchFamily="2" charset="-122"/>
              </a:rPr>
              <a:t>=</a:t>
            </a:r>
            <a:r>
              <a:rPr lang="zh-CN" altLang="en-US" sz="2800" smtClean="0">
                <a:ea typeface="宋体" pitchFamily="2" charset="-122"/>
              </a:rPr>
              <a:t>采样频率</a:t>
            </a:r>
            <a:r>
              <a:rPr lang="en-US" altLang="zh-CN" sz="2800" smtClean="0">
                <a:ea typeface="宋体" pitchFamily="2" charset="-122"/>
              </a:rPr>
              <a:t>×</a:t>
            </a:r>
            <a:r>
              <a:rPr lang="zh-CN" altLang="en-US" sz="2800" smtClean="0">
                <a:ea typeface="宋体" pitchFamily="2" charset="-122"/>
              </a:rPr>
              <a:t>量化位数？</a:t>
            </a:r>
            <a:endParaRPr lang="en-US" altLang="zh-CN" sz="2800" smtClean="0">
              <a:ea typeface="宋体" pitchFamily="2" charset="-122"/>
            </a:endParaRPr>
          </a:p>
          <a:p>
            <a:pPr lvl="1"/>
            <a:r>
              <a:rPr lang="zh-CN" altLang="en-US" sz="2400" smtClean="0">
                <a:ea typeface="宋体" pitchFamily="2" charset="-122"/>
              </a:rPr>
              <a:t>亮度采样频率</a:t>
            </a:r>
            <a:r>
              <a:rPr lang="en-US" altLang="zh-CN" sz="2400" smtClean="0">
                <a:ea typeface="宋体" pitchFamily="2" charset="-122"/>
              </a:rPr>
              <a:t>13.5MHz</a:t>
            </a:r>
          </a:p>
          <a:p>
            <a:pPr lvl="1"/>
            <a:r>
              <a:rPr lang="zh-CN" altLang="en-US" sz="2400" smtClean="0">
                <a:ea typeface="宋体" pitchFamily="2" charset="-122"/>
              </a:rPr>
              <a:t>两个色差信号</a:t>
            </a:r>
            <a:r>
              <a:rPr lang="en-US" altLang="zh-CN" sz="2400" smtClean="0">
                <a:ea typeface="宋体" pitchFamily="2" charset="-122"/>
              </a:rPr>
              <a:t>6.75MHz</a:t>
            </a:r>
          </a:p>
          <a:p>
            <a:pPr lvl="1"/>
            <a:r>
              <a:rPr lang="zh-CN" altLang="en-US" sz="2400" smtClean="0">
                <a:ea typeface="宋体" pitchFamily="2" charset="-122"/>
              </a:rPr>
              <a:t>量化位数</a:t>
            </a:r>
            <a:r>
              <a:rPr lang="en-US" altLang="zh-CN" sz="2400" smtClean="0">
                <a:ea typeface="宋体" pitchFamily="2" charset="-122"/>
              </a:rPr>
              <a:t>8bit</a:t>
            </a:r>
          </a:p>
          <a:p>
            <a:r>
              <a:rPr lang="zh-CN" altLang="en-US" sz="2800" smtClean="0">
                <a:ea typeface="宋体" pitchFamily="2" charset="-122"/>
              </a:rPr>
              <a:t>对</a:t>
            </a:r>
            <a:r>
              <a:rPr lang="en-US" altLang="zh-CN" sz="2800" smtClean="0">
                <a:ea typeface="宋体" pitchFamily="2" charset="-122"/>
              </a:rPr>
              <a:t>A/D</a:t>
            </a:r>
            <a:r>
              <a:rPr lang="zh-CN" altLang="en-US" sz="2800" smtClean="0">
                <a:ea typeface="宋体" pitchFamily="2" charset="-122"/>
              </a:rPr>
              <a:t>转换器、存储器、网络提出了更高的要求</a:t>
            </a:r>
          </a:p>
        </p:txBody>
      </p:sp>
      <p:sp>
        <p:nvSpPr>
          <p:cNvPr id="737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785813" y="5000625"/>
            <a:ext cx="4714875" cy="523875"/>
          </a:xfrm>
          <a:prstGeom prst="rect">
            <a:avLst/>
          </a:prstGeom>
          <a:noFill/>
          <a:ln w="9525">
            <a:noFill/>
            <a:miter lim="800000"/>
            <a:headEnd/>
            <a:tailEnd/>
          </a:ln>
        </p:spPr>
        <p:txBody>
          <a:bodyPr>
            <a:spAutoFit/>
          </a:bodyPr>
          <a:lstStyle/>
          <a:p>
            <a:pPr lvl="1"/>
            <a:r>
              <a:rPr lang="zh-CN" altLang="en-US" sz="2800">
                <a:latin typeface="Arial" charset="0"/>
              </a:rPr>
              <a:t>码率 </a:t>
            </a:r>
            <a:r>
              <a:rPr lang="en-US" altLang="zh-CN">
                <a:latin typeface="Arial" charset="0"/>
              </a:rPr>
              <a:t>R=216Mb/s=27MB/s</a:t>
            </a:r>
          </a:p>
        </p:txBody>
      </p:sp>
      <p:sp>
        <p:nvSpPr>
          <p:cNvPr id="6" name="TextBox 5"/>
          <p:cNvSpPr txBox="1">
            <a:spLocks noChangeArrowheads="1"/>
          </p:cNvSpPr>
          <p:nvPr/>
        </p:nvSpPr>
        <p:spPr bwMode="auto">
          <a:xfrm>
            <a:off x="1357313" y="5572125"/>
            <a:ext cx="2357437" cy="461963"/>
          </a:xfrm>
          <a:prstGeom prst="rect">
            <a:avLst/>
          </a:prstGeom>
          <a:noFill/>
          <a:ln w="9525">
            <a:noFill/>
            <a:miter lim="800000"/>
            <a:headEnd/>
            <a:tailEnd/>
          </a:ln>
        </p:spPr>
        <p:txBody>
          <a:bodyPr>
            <a:spAutoFit/>
          </a:bodyPr>
          <a:lstStyle/>
          <a:p>
            <a:r>
              <a:rPr lang="en-US" altLang="zh-CN"/>
              <a:t>CD</a:t>
            </a:r>
            <a:r>
              <a:rPr lang="zh-CN" altLang="en-US"/>
              <a:t>的码率？</a:t>
            </a:r>
          </a:p>
        </p:txBody>
      </p:sp>
      <p:sp>
        <p:nvSpPr>
          <p:cNvPr id="7" name="TextBox 6"/>
          <p:cNvSpPr txBox="1">
            <a:spLocks noChangeArrowheads="1"/>
          </p:cNvSpPr>
          <p:nvPr/>
        </p:nvSpPr>
        <p:spPr bwMode="auto">
          <a:xfrm>
            <a:off x="3357563" y="5572125"/>
            <a:ext cx="2857500" cy="461963"/>
          </a:xfrm>
          <a:prstGeom prst="rect">
            <a:avLst/>
          </a:prstGeom>
          <a:noFill/>
          <a:ln w="9525">
            <a:noFill/>
            <a:miter lim="800000"/>
            <a:headEnd/>
            <a:tailEnd/>
          </a:ln>
        </p:spPr>
        <p:txBody>
          <a:bodyPr>
            <a:spAutoFit/>
          </a:bodyPr>
          <a:lstStyle/>
          <a:p>
            <a:pPr lvl="1"/>
            <a:r>
              <a:rPr lang="en-US" altLang="zh-CN"/>
              <a:t>CD1.41Mb/s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linds(horizont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linds(horizontal)">
                                      <p:cBhvr>
                                        <p:cTn id="22" dur="500"/>
                                        <p:tgtEl>
                                          <p:spTgt spid="3">
                                            <p:txEl>
                                              <p:pRg st="2" end="2"/>
                                            </p:txEl>
                                          </p:spTgt>
                                        </p:tgtEl>
                                      </p:cBhvr>
                                    </p:animEffect>
                                  </p:childTnLst>
                                </p:cTn>
                              </p:par>
                              <p:par>
                                <p:cTn id="23" presetID="3" presetClass="entr" presetSubtype="1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Effect transition="in" filter="blinds(horizontal)">
                                      <p:cBhvr>
                                        <p:cTn id="25" dur="500"/>
                                        <p:tgtEl>
                                          <p:spTgt spid="3">
                                            <p:txEl>
                                              <p:pRg st="3" end="3"/>
                                            </p:txEl>
                                          </p:spTgt>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blinds(horizontal)">
                                      <p:cBhvr>
                                        <p:cTn id="28" dur="500"/>
                                        <p:tgtEl>
                                          <p:spTgt spid="3">
                                            <p:txEl>
                                              <p:pRg st="4" end="4"/>
                                            </p:txEl>
                                          </p:spTgt>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Effect transition="in" filter="blinds(horizontal)">
                                      <p:cBhvr>
                                        <p:cTn id="31" dur="500"/>
                                        <p:tgtEl>
                                          <p:spTgt spid="3">
                                            <p:txEl>
                                              <p:pRg st="5" end="5"/>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Effect transition="in" filter="blinds(horizontal)">
                                      <p:cBhvr>
                                        <p:cTn id="36" dur="500"/>
                                        <p:tgtEl>
                                          <p:spTgt spid="3">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3" presetClass="entr" presetSubtype="10" fill="hold" grpId="0"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blinds(horizontal)">
                                      <p:cBhvr>
                                        <p:cTn id="41" dur="500"/>
                                        <p:tgtEl>
                                          <p:spTgt spid="5"/>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linds(horizont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blinds(horizontal)">
                                      <p:cBhvr>
                                        <p:cTn id="5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P spid="6" grpId="0"/>
      <p:bldP spid="7"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数字视频标准</a:t>
            </a:r>
          </a:p>
        </p:txBody>
      </p:sp>
      <p:sp>
        <p:nvSpPr>
          <p:cNvPr id="77827" name="内容占位符 2"/>
          <p:cNvSpPr>
            <a:spLocks noGrp="1"/>
          </p:cNvSpPr>
          <p:nvPr>
            <p:ph idx="1"/>
          </p:nvPr>
        </p:nvSpPr>
        <p:spPr/>
        <p:txBody>
          <a:bodyPr/>
          <a:lstStyle/>
          <a:p>
            <a:r>
              <a:rPr lang="zh-CN" altLang="en-US" sz="2800" smtClean="0">
                <a:latin typeface="宋体" pitchFamily="2" charset="-122"/>
                <a:ea typeface="宋体" pitchFamily="2" charset="-122"/>
              </a:rPr>
              <a:t>为了在</a:t>
            </a:r>
            <a:r>
              <a:rPr lang="en-US" altLang="zh-CN" sz="2800" smtClean="0">
                <a:ea typeface="宋体" pitchFamily="2" charset="-122"/>
              </a:rPr>
              <a:t>PAL</a:t>
            </a:r>
            <a:r>
              <a:rPr lang="zh-CN" altLang="en-US" sz="2800" smtClean="0">
                <a:latin typeface="宋体" pitchFamily="2" charset="-122"/>
                <a:ea typeface="宋体" pitchFamily="2" charset="-122"/>
              </a:rPr>
              <a:t>、</a:t>
            </a:r>
            <a:r>
              <a:rPr lang="en-US" altLang="zh-CN" sz="2800" smtClean="0">
                <a:ea typeface="宋体" pitchFamily="2" charset="-122"/>
              </a:rPr>
              <a:t>NTSC</a:t>
            </a:r>
            <a:r>
              <a:rPr lang="zh-CN" altLang="en-US" sz="2800" smtClean="0">
                <a:latin typeface="宋体" pitchFamily="2" charset="-122"/>
                <a:ea typeface="宋体" pitchFamily="2" charset="-122"/>
              </a:rPr>
              <a:t>和</a:t>
            </a:r>
            <a:r>
              <a:rPr lang="en-US" altLang="zh-CN" sz="2800" smtClean="0">
                <a:ea typeface="宋体" pitchFamily="2" charset="-122"/>
              </a:rPr>
              <a:t>SECAM</a:t>
            </a:r>
            <a:r>
              <a:rPr lang="zh-CN" altLang="en-US" sz="2800" smtClean="0">
                <a:latin typeface="宋体" pitchFamily="2" charset="-122"/>
                <a:ea typeface="宋体" pitchFamily="2" charset="-122"/>
              </a:rPr>
              <a:t>电视制式之间确定共同的数字化参数，国际无线电咨询委员会（</a:t>
            </a:r>
            <a:r>
              <a:rPr lang="en-US" altLang="zh-CN" sz="2800" smtClean="0">
                <a:ea typeface="宋体" pitchFamily="2" charset="-122"/>
              </a:rPr>
              <a:t>CCIR</a:t>
            </a:r>
            <a:r>
              <a:rPr lang="zh-CN" altLang="en-US" sz="2800" smtClean="0">
                <a:latin typeface="宋体" pitchFamily="2" charset="-122"/>
                <a:ea typeface="宋体" pitchFamily="2" charset="-122"/>
              </a:rPr>
              <a:t>）制订了广播级质量的数字电视编码标准，称为</a:t>
            </a:r>
            <a:r>
              <a:rPr lang="en-US" altLang="zh-CN" sz="2800" smtClean="0">
                <a:ea typeface="宋体" pitchFamily="2" charset="-122"/>
              </a:rPr>
              <a:t>CCIR 601</a:t>
            </a:r>
            <a:r>
              <a:rPr lang="zh-CN" altLang="en-US" sz="2800" smtClean="0">
                <a:latin typeface="宋体" pitchFamily="2" charset="-122"/>
                <a:ea typeface="宋体" pitchFamily="2" charset="-122"/>
              </a:rPr>
              <a:t>标准。该标准规定了彩色电视图像转换成数字图像时使用的采样频率，彩色空间之间的转换关系等。</a:t>
            </a:r>
          </a:p>
          <a:p>
            <a:r>
              <a:rPr lang="zh-CN" altLang="en-US" smtClean="0">
                <a:ea typeface="宋体" pitchFamily="2" charset="-122"/>
              </a:rPr>
              <a:t>采样频率</a:t>
            </a:r>
            <a:endParaRPr lang="en-US" altLang="zh-CN" smtClean="0">
              <a:ea typeface="宋体" pitchFamily="2" charset="-122"/>
            </a:endParaRPr>
          </a:p>
          <a:p>
            <a:r>
              <a:rPr lang="zh-CN" altLang="en-US" smtClean="0">
                <a:ea typeface="宋体" pitchFamily="2" charset="-122"/>
              </a:rPr>
              <a:t>有效显示分辨率</a:t>
            </a:r>
            <a:endParaRPr lang="en-US" altLang="zh-CN" smtClean="0">
              <a:ea typeface="宋体" pitchFamily="2" charset="-122"/>
            </a:endParaRPr>
          </a:p>
          <a:p>
            <a:r>
              <a:rPr lang="zh-CN" altLang="en-US" smtClean="0">
                <a:ea typeface="宋体" pitchFamily="2" charset="-122"/>
              </a:rPr>
              <a:t>数据量</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标题 1"/>
          <p:cNvSpPr>
            <a:spLocks noGrp="1"/>
          </p:cNvSpPr>
          <p:nvPr>
            <p:ph type="title"/>
          </p:nvPr>
        </p:nvSpPr>
        <p:spPr/>
        <p:txBody>
          <a:bodyPr/>
          <a:lstStyle/>
          <a:p>
            <a:r>
              <a:rPr lang="zh-CN" altLang="en-US" smtClean="0">
                <a:ea typeface="宋体" pitchFamily="2" charset="-122"/>
              </a:rPr>
              <a:t>采样频率</a:t>
            </a:r>
          </a:p>
        </p:txBody>
      </p:sp>
      <p:sp>
        <p:nvSpPr>
          <p:cNvPr id="78851" name="内容占位符 2"/>
          <p:cNvSpPr>
            <a:spLocks noGrp="1"/>
          </p:cNvSpPr>
          <p:nvPr>
            <p:ph idx="1"/>
          </p:nvPr>
        </p:nvSpPr>
        <p:spPr/>
        <p:txBody>
          <a:bodyPr/>
          <a:lstStyle/>
          <a:p>
            <a:pPr algn="just">
              <a:lnSpc>
                <a:spcPct val="120000"/>
              </a:lnSpc>
            </a:pPr>
            <a:r>
              <a:rPr lang="en-US" altLang="zh-CN" sz="2800" smtClean="0">
                <a:ea typeface="宋体" pitchFamily="2" charset="-122"/>
              </a:rPr>
              <a:t>ITU-RBT.601</a:t>
            </a:r>
            <a:r>
              <a:rPr lang="zh-CN" altLang="en-US" sz="2800" smtClean="0">
                <a:ea typeface="宋体" pitchFamily="2" charset="-122"/>
              </a:rPr>
              <a:t>标准为三种电视制式规定了共同的电视图像采样频率。其基本的计算方法是：</a:t>
            </a:r>
          </a:p>
          <a:p>
            <a:pPr lvl="1" algn="just">
              <a:lnSpc>
                <a:spcPct val="120000"/>
              </a:lnSpc>
              <a:buFont typeface="Wingdings" pitchFamily="2" charset="2"/>
              <a:buNone/>
            </a:pPr>
            <a:r>
              <a:rPr lang="zh-CN" altLang="en-US" sz="2400" smtClean="0">
                <a:ea typeface="宋体" pitchFamily="2" charset="-122"/>
              </a:rPr>
              <a:t>对</a:t>
            </a:r>
            <a:r>
              <a:rPr lang="en-US" altLang="zh-CN" sz="2400" smtClean="0">
                <a:ea typeface="宋体" pitchFamily="2" charset="-122"/>
              </a:rPr>
              <a:t>PAL</a:t>
            </a:r>
            <a:r>
              <a:rPr lang="zh-CN" altLang="en-US" sz="2400" smtClean="0">
                <a:ea typeface="宋体" pitchFamily="2" charset="-122"/>
              </a:rPr>
              <a:t>制、</a:t>
            </a:r>
            <a:r>
              <a:rPr lang="en-US" altLang="zh-CN" sz="2400" smtClean="0">
                <a:ea typeface="宋体" pitchFamily="2" charset="-122"/>
              </a:rPr>
              <a:t>SECAM</a:t>
            </a:r>
            <a:r>
              <a:rPr lang="zh-CN" altLang="en-US" sz="2400" smtClean="0">
                <a:ea typeface="宋体" pitchFamily="2" charset="-122"/>
              </a:rPr>
              <a:t>制，采样频率</a:t>
            </a:r>
            <a:r>
              <a:rPr lang="en-US" altLang="zh-CN" sz="2400" smtClean="0">
                <a:ea typeface="宋体" pitchFamily="2" charset="-122"/>
              </a:rPr>
              <a:t>f</a:t>
            </a:r>
            <a:r>
              <a:rPr lang="en-US" altLang="zh-CN" sz="2400" baseline="-30000" smtClean="0">
                <a:ea typeface="宋体" pitchFamily="2" charset="-122"/>
              </a:rPr>
              <a:t>s</a:t>
            </a:r>
            <a:r>
              <a:rPr lang="zh-CN" altLang="en-US" sz="2400" smtClean="0">
                <a:ea typeface="宋体" pitchFamily="2" charset="-122"/>
              </a:rPr>
              <a:t>为：</a:t>
            </a:r>
          </a:p>
          <a:p>
            <a:pPr lvl="1" algn="just">
              <a:lnSpc>
                <a:spcPct val="120000"/>
              </a:lnSpc>
              <a:buFont typeface="Wingdings" pitchFamily="2" charset="2"/>
              <a:buNone/>
            </a:pPr>
            <a:r>
              <a:rPr lang="en-US" altLang="zh-CN" sz="2400" smtClean="0">
                <a:ea typeface="宋体" pitchFamily="2" charset="-122"/>
              </a:rPr>
              <a:t>f</a:t>
            </a:r>
            <a:r>
              <a:rPr lang="en-US" altLang="zh-CN" sz="2400" baseline="-30000" smtClean="0">
                <a:ea typeface="宋体" pitchFamily="2" charset="-122"/>
              </a:rPr>
              <a:t>s</a:t>
            </a:r>
            <a:r>
              <a:rPr lang="en-US" altLang="zh-CN" sz="2400" smtClean="0">
                <a:ea typeface="宋体" pitchFamily="2" charset="-122"/>
              </a:rPr>
              <a:t>=625</a:t>
            </a:r>
            <a:r>
              <a:rPr lang="en-US" altLang="zh-CN" sz="2400" smtClean="0">
                <a:latin typeface="宋体" pitchFamily="2" charset="-122"/>
                <a:ea typeface="宋体" pitchFamily="2" charset="-122"/>
              </a:rPr>
              <a:t>×</a:t>
            </a:r>
            <a:r>
              <a:rPr lang="en-US" altLang="zh-CN" sz="2400" smtClean="0">
                <a:ea typeface="宋体" pitchFamily="2" charset="-122"/>
              </a:rPr>
              <a:t>25</a:t>
            </a:r>
            <a:r>
              <a:rPr lang="en-US" altLang="zh-CN" sz="2400" smtClean="0">
                <a:latin typeface="宋体" pitchFamily="2" charset="-122"/>
                <a:ea typeface="宋体" pitchFamily="2" charset="-122"/>
              </a:rPr>
              <a:t>×</a:t>
            </a:r>
            <a:r>
              <a:rPr lang="en-US" altLang="zh-CN" sz="2400" smtClean="0">
                <a:ea typeface="宋体" pitchFamily="2" charset="-122"/>
              </a:rPr>
              <a:t>N=15625</a:t>
            </a:r>
            <a:r>
              <a:rPr lang="en-US" altLang="zh-CN" sz="2400" smtClean="0">
                <a:latin typeface="宋体" pitchFamily="2" charset="-122"/>
                <a:ea typeface="宋体" pitchFamily="2" charset="-122"/>
              </a:rPr>
              <a:t>×</a:t>
            </a:r>
            <a:r>
              <a:rPr lang="en-US" altLang="zh-CN" sz="2400" smtClean="0">
                <a:ea typeface="宋体" pitchFamily="2" charset="-122"/>
              </a:rPr>
              <a:t>N=13.5 MHz</a:t>
            </a:r>
            <a:r>
              <a:rPr lang="zh-CN" altLang="en-US" sz="2400" smtClean="0">
                <a:ea typeface="宋体" pitchFamily="2" charset="-122"/>
              </a:rPr>
              <a:t>，</a:t>
            </a:r>
            <a:r>
              <a:rPr lang="en-US" altLang="zh-CN" sz="2400" smtClean="0">
                <a:ea typeface="宋体" pitchFamily="2" charset="-122"/>
              </a:rPr>
              <a:t>N=864  </a:t>
            </a:r>
          </a:p>
          <a:p>
            <a:pPr lvl="1">
              <a:lnSpc>
                <a:spcPct val="120000"/>
              </a:lnSpc>
              <a:buFont typeface="Wingdings" pitchFamily="2" charset="2"/>
              <a:buNone/>
            </a:pPr>
            <a:r>
              <a:rPr lang="zh-CN" altLang="en-US" sz="2400" smtClean="0">
                <a:latin typeface="宋体" pitchFamily="2" charset="-122"/>
                <a:ea typeface="宋体" pitchFamily="2" charset="-122"/>
              </a:rPr>
              <a:t>其中：</a:t>
            </a:r>
            <a:r>
              <a:rPr lang="en-US" altLang="zh-CN" sz="2400" smtClean="0">
                <a:ea typeface="宋体" pitchFamily="2" charset="-122"/>
              </a:rPr>
              <a:t>N</a:t>
            </a:r>
            <a:r>
              <a:rPr lang="zh-CN" altLang="en-US" sz="2400" smtClean="0">
                <a:latin typeface="宋体" pitchFamily="2" charset="-122"/>
                <a:ea typeface="宋体" pitchFamily="2" charset="-122"/>
              </a:rPr>
              <a:t>为每一扫描行上的采样数目。在</a:t>
            </a:r>
            <a:r>
              <a:rPr lang="en-US" altLang="zh-CN" sz="2400" smtClean="0">
                <a:ea typeface="宋体" pitchFamily="2" charset="-122"/>
              </a:rPr>
              <a:t>PAL</a:t>
            </a:r>
            <a:r>
              <a:rPr lang="zh-CN" altLang="en-US" sz="2400" smtClean="0">
                <a:latin typeface="宋体" pitchFamily="2" charset="-122"/>
                <a:ea typeface="宋体" pitchFamily="2" charset="-122"/>
              </a:rPr>
              <a:t>制、</a:t>
            </a:r>
            <a:r>
              <a:rPr lang="en-US" altLang="zh-CN" sz="2400" smtClean="0">
                <a:ea typeface="宋体" pitchFamily="2" charset="-122"/>
              </a:rPr>
              <a:t>SECAM</a:t>
            </a:r>
            <a:r>
              <a:rPr lang="zh-CN" altLang="en-US" sz="2400" smtClean="0">
                <a:latin typeface="宋体" pitchFamily="2" charset="-122"/>
                <a:ea typeface="宋体" pitchFamily="2" charset="-122"/>
              </a:rPr>
              <a:t>制中，</a:t>
            </a:r>
            <a:r>
              <a:rPr lang="en-US" altLang="zh-CN" sz="2400" smtClean="0">
                <a:ea typeface="宋体" pitchFamily="2" charset="-122"/>
              </a:rPr>
              <a:t>625</a:t>
            </a:r>
            <a:r>
              <a:rPr lang="zh-CN" altLang="en-US" sz="2400" smtClean="0">
                <a:latin typeface="宋体" pitchFamily="2" charset="-122"/>
                <a:ea typeface="宋体" pitchFamily="2" charset="-122"/>
              </a:rPr>
              <a:t>是指行数，</a:t>
            </a:r>
            <a:r>
              <a:rPr lang="en-US" altLang="zh-CN" sz="2400" smtClean="0">
                <a:ea typeface="宋体" pitchFamily="2" charset="-122"/>
              </a:rPr>
              <a:t>25</a:t>
            </a:r>
            <a:r>
              <a:rPr lang="zh-CN" altLang="en-US" sz="2400" smtClean="0">
                <a:latin typeface="宋体" pitchFamily="2" charset="-122"/>
                <a:ea typeface="宋体" pitchFamily="2" charset="-122"/>
              </a:rPr>
              <a:t>表示每秒帧数。</a:t>
            </a:r>
            <a:endParaRPr lang="en-US" altLang="zh-CN" sz="2400" smtClean="0">
              <a:latin typeface="宋体" pitchFamily="2" charset="-122"/>
              <a:ea typeface="宋体" pitchFamily="2" charset="-122"/>
            </a:endParaRPr>
          </a:p>
          <a:p>
            <a:pPr lvl="1" algn="just">
              <a:lnSpc>
                <a:spcPct val="120000"/>
              </a:lnSpc>
              <a:buFont typeface="Wingdings" pitchFamily="2" charset="2"/>
              <a:buNone/>
            </a:pPr>
            <a:r>
              <a:rPr lang="zh-CN" altLang="en-US" sz="2400" smtClean="0">
                <a:ea typeface="宋体" pitchFamily="2" charset="-122"/>
              </a:rPr>
              <a:t>对</a:t>
            </a:r>
            <a:r>
              <a:rPr lang="en-US" altLang="zh-CN" sz="2400" smtClean="0">
                <a:ea typeface="宋体" pitchFamily="2" charset="-122"/>
              </a:rPr>
              <a:t>NTSC</a:t>
            </a:r>
            <a:r>
              <a:rPr lang="zh-CN" altLang="en-US" sz="2400" smtClean="0">
                <a:ea typeface="宋体" pitchFamily="2" charset="-122"/>
              </a:rPr>
              <a:t>制，采样频率</a:t>
            </a:r>
            <a:r>
              <a:rPr lang="en-US" altLang="zh-CN" sz="2400" smtClean="0">
                <a:ea typeface="宋体" pitchFamily="2" charset="-122"/>
              </a:rPr>
              <a:t>f</a:t>
            </a:r>
            <a:r>
              <a:rPr lang="en-US" altLang="zh-CN" sz="2400" baseline="-30000" smtClean="0">
                <a:ea typeface="宋体" pitchFamily="2" charset="-122"/>
              </a:rPr>
              <a:t>s</a:t>
            </a:r>
            <a:r>
              <a:rPr lang="zh-CN" altLang="en-US" sz="2400" smtClean="0">
                <a:ea typeface="宋体" pitchFamily="2" charset="-122"/>
              </a:rPr>
              <a:t>为：</a:t>
            </a:r>
          </a:p>
          <a:p>
            <a:pPr lvl="1" algn="just">
              <a:lnSpc>
                <a:spcPct val="120000"/>
              </a:lnSpc>
              <a:buFont typeface="Wingdings" pitchFamily="2" charset="2"/>
              <a:buNone/>
            </a:pPr>
            <a:r>
              <a:rPr lang="en-US" altLang="zh-CN" sz="2400" smtClean="0">
                <a:ea typeface="宋体" pitchFamily="2" charset="-122"/>
              </a:rPr>
              <a:t>f</a:t>
            </a:r>
            <a:r>
              <a:rPr lang="en-US" altLang="zh-CN" sz="2400" baseline="-30000" smtClean="0">
                <a:ea typeface="宋体" pitchFamily="2" charset="-122"/>
              </a:rPr>
              <a:t>s</a:t>
            </a:r>
            <a:r>
              <a:rPr lang="en-US" altLang="zh-CN" sz="2400" smtClean="0">
                <a:ea typeface="宋体" pitchFamily="2" charset="-122"/>
              </a:rPr>
              <a:t>=525×29.97×N=13.5 MHz</a:t>
            </a:r>
            <a:r>
              <a:rPr lang="zh-CN" altLang="en-US" sz="2400" smtClean="0">
                <a:ea typeface="宋体" pitchFamily="2" charset="-122"/>
              </a:rPr>
              <a:t>，</a:t>
            </a:r>
            <a:r>
              <a:rPr lang="en-US" altLang="zh-CN" sz="2400" smtClean="0">
                <a:ea typeface="宋体" pitchFamily="2" charset="-122"/>
              </a:rPr>
              <a:t>N=858</a:t>
            </a:r>
            <a:endParaRPr lang="zh-CN" altLang="en-US" sz="2400" smtClean="0">
              <a:ea typeface="宋体" pitchFamily="2" charset="-122"/>
            </a:endParaRPr>
          </a:p>
        </p:txBody>
      </p:sp>
      <p:sp>
        <p:nvSpPr>
          <p:cNvPr id="788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有效显示分辨率和数据量</a:t>
            </a:r>
          </a:p>
        </p:txBody>
      </p:sp>
      <p:sp>
        <p:nvSpPr>
          <p:cNvPr id="79875" name="内容占位符 2"/>
          <p:cNvSpPr>
            <a:spLocks noGrp="1"/>
          </p:cNvSpPr>
          <p:nvPr>
            <p:ph idx="1"/>
          </p:nvPr>
        </p:nvSpPr>
        <p:spPr/>
        <p:txBody>
          <a:bodyPr/>
          <a:lstStyle/>
          <a:p>
            <a:r>
              <a:rPr lang="zh-CN" altLang="en-US" sz="2800" smtClean="0">
                <a:latin typeface="宋体" pitchFamily="2" charset="-122"/>
                <a:ea typeface="宋体" pitchFamily="2" charset="-122"/>
              </a:rPr>
              <a:t>有效显示分辨率</a:t>
            </a:r>
            <a:endParaRPr lang="en-US" altLang="zh-CN" sz="2800" smtClean="0">
              <a:latin typeface="宋体" pitchFamily="2" charset="-122"/>
              <a:ea typeface="宋体" pitchFamily="2" charset="-122"/>
            </a:endParaRPr>
          </a:p>
          <a:p>
            <a:pPr lvl="1"/>
            <a:r>
              <a:rPr lang="zh-CN" altLang="en-US" sz="2400" smtClean="0">
                <a:latin typeface="宋体" pitchFamily="2" charset="-122"/>
                <a:ea typeface="宋体" pitchFamily="2" charset="-122"/>
              </a:rPr>
              <a:t>对</a:t>
            </a:r>
            <a:r>
              <a:rPr lang="en-US" altLang="zh-CN" sz="2400" smtClean="0">
                <a:ea typeface="宋体" pitchFamily="2" charset="-122"/>
              </a:rPr>
              <a:t>PAL</a:t>
            </a:r>
            <a:r>
              <a:rPr lang="zh-CN" altLang="en-US" sz="2400" smtClean="0">
                <a:latin typeface="宋体" pitchFamily="2" charset="-122"/>
                <a:ea typeface="宋体" pitchFamily="2" charset="-122"/>
              </a:rPr>
              <a:t>制和</a:t>
            </a:r>
            <a:r>
              <a:rPr lang="en-US" altLang="zh-CN" sz="2400" smtClean="0">
                <a:ea typeface="宋体" pitchFamily="2" charset="-122"/>
              </a:rPr>
              <a:t>SECAM</a:t>
            </a:r>
            <a:r>
              <a:rPr lang="zh-CN" altLang="en-US" sz="2400" smtClean="0">
                <a:latin typeface="宋体" pitchFamily="2" charset="-122"/>
                <a:ea typeface="宋体" pitchFamily="2" charset="-122"/>
              </a:rPr>
              <a:t>制的亮度信号，每一条扫描行采样</a:t>
            </a:r>
            <a:r>
              <a:rPr lang="en-US" altLang="zh-CN" sz="2400" smtClean="0">
                <a:ea typeface="宋体" pitchFamily="2" charset="-122"/>
              </a:rPr>
              <a:t>864</a:t>
            </a:r>
            <a:r>
              <a:rPr lang="zh-CN" altLang="en-US" sz="2400" smtClean="0">
                <a:latin typeface="宋体" pitchFamily="2" charset="-122"/>
                <a:ea typeface="宋体" pitchFamily="2" charset="-122"/>
              </a:rPr>
              <a:t>个样本；对</a:t>
            </a:r>
            <a:r>
              <a:rPr lang="en-US" altLang="zh-CN" sz="2400" smtClean="0">
                <a:ea typeface="宋体" pitchFamily="2" charset="-122"/>
              </a:rPr>
              <a:t>NTSC</a:t>
            </a:r>
            <a:r>
              <a:rPr lang="zh-CN" altLang="en-US" sz="2400" smtClean="0">
                <a:latin typeface="宋体" pitchFamily="2" charset="-122"/>
                <a:ea typeface="宋体" pitchFamily="2" charset="-122"/>
              </a:rPr>
              <a:t>制的亮度信号，每一条扫描行采样</a:t>
            </a:r>
            <a:r>
              <a:rPr lang="en-US" altLang="zh-CN" sz="2400" smtClean="0">
                <a:ea typeface="宋体" pitchFamily="2" charset="-122"/>
              </a:rPr>
              <a:t>858</a:t>
            </a:r>
            <a:r>
              <a:rPr lang="zh-CN" altLang="en-US" sz="2400" smtClean="0">
                <a:latin typeface="宋体" pitchFamily="2" charset="-122"/>
                <a:ea typeface="宋体" pitchFamily="2" charset="-122"/>
              </a:rPr>
              <a:t>个样本。为了使这些制式的采样点兼容，规定每一扫描行的有效样本数均为</a:t>
            </a:r>
            <a:r>
              <a:rPr lang="en-US" altLang="zh-CN" sz="2400" smtClean="0">
                <a:ea typeface="宋体" pitchFamily="2" charset="-122"/>
              </a:rPr>
              <a:t>720</a:t>
            </a:r>
            <a:r>
              <a:rPr lang="zh-CN" altLang="en-US" sz="2400" smtClean="0">
                <a:latin typeface="宋体" pitchFamily="2" charset="-122"/>
                <a:ea typeface="宋体" pitchFamily="2" charset="-122"/>
              </a:rPr>
              <a:t>个。</a:t>
            </a:r>
          </a:p>
          <a:p>
            <a:pPr algn="just">
              <a:lnSpc>
                <a:spcPct val="90000"/>
              </a:lnSpc>
            </a:pPr>
            <a:r>
              <a:rPr lang="zh-CN" altLang="en-US" sz="2800" smtClean="0">
                <a:ea typeface="宋体" pitchFamily="2" charset="-122"/>
              </a:rPr>
              <a:t>数据量</a:t>
            </a:r>
            <a:endParaRPr lang="en-US" altLang="zh-CN" sz="2800" smtClean="0">
              <a:ea typeface="宋体" pitchFamily="2" charset="-122"/>
            </a:endParaRPr>
          </a:p>
          <a:p>
            <a:pPr lvl="1" algn="just">
              <a:lnSpc>
                <a:spcPct val="90000"/>
              </a:lnSpc>
            </a:pPr>
            <a:r>
              <a:rPr lang="en-US" altLang="zh-CN" sz="2400" smtClean="0">
                <a:ea typeface="宋体" pitchFamily="2" charset="-122"/>
              </a:rPr>
              <a:t>CCIR 601</a:t>
            </a:r>
            <a:r>
              <a:rPr lang="zh-CN" altLang="en-US" sz="2400" smtClean="0">
                <a:ea typeface="宋体" pitchFamily="2" charset="-122"/>
              </a:rPr>
              <a:t>规定，每个样本点都按</a:t>
            </a:r>
            <a:r>
              <a:rPr lang="en-US" altLang="zh-CN" sz="2400" smtClean="0">
                <a:ea typeface="宋体" pitchFamily="2" charset="-122"/>
              </a:rPr>
              <a:t>8</a:t>
            </a:r>
            <a:r>
              <a:rPr lang="zh-CN" altLang="en-US" sz="2400" smtClean="0">
                <a:ea typeface="宋体" pitchFamily="2" charset="-122"/>
              </a:rPr>
              <a:t>位数字化，即有</a:t>
            </a:r>
            <a:r>
              <a:rPr lang="en-US" altLang="zh-CN" sz="2400" smtClean="0">
                <a:ea typeface="宋体" pitchFamily="2" charset="-122"/>
              </a:rPr>
              <a:t>256</a:t>
            </a:r>
            <a:r>
              <a:rPr lang="zh-CN" altLang="en-US" sz="2400" smtClean="0">
                <a:ea typeface="宋体" pitchFamily="2" charset="-122"/>
              </a:rPr>
              <a:t>个等级。但实际上亮度信号占</a:t>
            </a:r>
            <a:r>
              <a:rPr lang="en-US" altLang="zh-CN" sz="2400" smtClean="0">
                <a:ea typeface="宋体" pitchFamily="2" charset="-122"/>
              </a:rPr>
              <a:t>220</a:t>
            </a:r>
            <a:r>
              <a:rPr lang="zh-CN" altLang="en-US" sz="2400" smtClean="0">
                <a:ea typeface="宋体" pitchFamily="2" charset="-122"/>
              </a:rPr>
              <a:t>级、色度信号占</a:t>
            </a:r>
            <a:r>
              <a:rPr lang="en-US" altLang="zh-CN" sz="2400" smtClean="0">
                <a:ea typeface="宋体" pitchFamily="2" charset="-122"/>
              </a:rPr>
              <a:t>225</a:t>
            </a:r>
            <a:r>
              <a:rPr lang="zh-CN" altLang="en-US" sz="2400" smtClean="0">
                <a:ea typeface="宋体" pitchFamily="2" charset="-122"/>
              </a:rPr>
              <a:t>级，其他位作同步、编码等控制用。如果按</a:t>
            </a:r>
            <a:r>
              <a:rPr lang="en-US" altLang="zh-CN" sz="2400" smtClean="0">
                <a:ea typeface="宋体" pitchFamily="2" charset="-122"/>
              </a:rPr>
              <a:t>f</a:t>
            </a:r>
            <a:r>
              <a:rPr lang="en-US" altLang="zh-CN" sz="2400" baseline="-30000" smtClean="0">
                <a:ea typeface="宋体" pitchFamily="2" charset="-122"/>
              </a:rPr>
              <a:t>s</a:t>
            </a:r>
            <a:r>
              <a:rPr lang="zh-CN" altLang="en-US" sz="2400" smtClean="0">
                <a:ea typeface="宋体" pitchFamily="2" charset="-122"/>
              </a:rPr>
              <a:t>的采样率和</a:t>
            </a:r>
            <a:r>
              <a:rPr lang="en-US" altLang="zh-CN" sz="2400" smtClean="0">
                <a:ea typeface="宋体" pitchFamily="2" charset="-122"/>
              </a:rPr>
              <a:t>4:2:2</a:t>
            </a:r>
            <a:r>
              <a:rPr lang="zh-CN" altLang="en-US" sz="2400" smtClean="0">
                <a:ea typeface="宋体" pitchFamily="2" charset="-122"/>
              </a:rPr>
              <a:t>的格式采样，则数字视频的数据量为：</a:t>
            </a:r>
          </a:p>
          <a:p>
            <a:pPr lvl="1">
              <a:lnSpc>
                <a:spcPct val="90000"/>
              </a:lnSpc>
              <a:buFont typeface="Wingdings" pitchFamily="2" charset="2"/>
              <a:buNone/>
            </a:pPr>
            <a:r>
              <a:rPr lang="en-US" altLang="zh-CN" sz="2400" smtClean="0">
                <a:ea typeface="宋体" pitchFamily="2" charset="-122"/>
              </a:rPr>
              <a:t>13.5(MHz)</a:t>
            </a:r>
            <a:r>
              <a:rPr lang="en-US" altLang="zh-CN" sz="2400" smtClean="0">
                <a:latin typeface="宋体" pitchFamily="2" charset="-122"/>
                <a:ea typeface="宋体" pitchFamily="2" charset="-122"/>
              </a:rPr>
              <a:t>×</a:t>
            </a:r>
            <a:r>
              <a:rPr lang="en-US" altLang="zh-CN" sz="2400" smtClean="0">
                <a:ea typeface="宋体" pitchFamily="2" charset="-122"/>
              </a:rPr>
              <a:t>8(bit)+2</a:t>
            </a:r>
            <a:r>
              <a:rPr lang="en-US" altLang="zh-CN" sz="2400" smtClean="0">
                <a:latin typeface="宋体" pitchFamily="2" charset="-122"/>
                <a:ea typeface="宋体" pitchFamily="2" charset="-122"/>
              </a:rPr>
              <a:t>×</a:t>
            </a:r>
            <a:r>
              <a:rPr lang="en-US" altLang="zh-CN" sz="2400" smtClean="0">
                <a:ea typeface="宋体" pitchFamily="2" charset="-122"/>
              </a:rPr>
              <a:t>6.75(MHz)</a:t>
            </a:r>
            <a:r>
              <a:rPr lang="en-US" altLang="zh-CN" sz="2400" smtClean="0">
                <a:latin typeface="宋体" pitchFamily="2" charset="-122"/>
                <a:ea typeface="宋体" pitchFamily="2" charset="-122"/>
              </a:rPr>
              <a:t>×</a:t>
            </a:r>
            <a:r>
              <a:rPr lang="en-US" altLang="zh-CN" sz="2400" smtClean="0">
                <a:ea typeface="宋体" pitchFamily="2" charset="-122"/>
              </a:rPr>
              <a:t>8(bit)=27MB/s </a:t>
            </a:r>
          </a:p>
          <a:p>
            <a:endParaRPr lang="zh-CN" altLang="en-US" sz="2800" smtClean="0">
              <a:ea typeface="宋体" pitchFamily="2" charset="-122"/>
            </a:endParaRPr>
          </a:p>
        </p:txBody>
      </p:sp>
      <p:sp>
        <p:nvSpPr>
          <p:cNvPr id="798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每个扫描行的亮度采样结构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029570" name="Object 2"/>
          <p:cNvGraphicFramePr>
            <a:graphicFrameLocks noChangeAspect="1"/>
          </p:cNvGraphicFramePr>
          <p:nvPr/>
        </p:nvGraphicFramePr>
        <p:xfrm>
          <a:off x="1187623" y="1556792"/>
          <a:ext cx="7197229" cy="4032448"/>
        </p:xfrm>
        <a:graphic>
          <a:graphicData uri="http://schemas.openxmlformats.org/presentationml/2006/ole">
            <mc:AlternateContent xmlns:mc="http://schemas.openxmlformats.org/markup-compatibility/2006">
              <mc:Choice xmlns:v="urn:schemas-microsoft-com:vml" Requires="v">
                <p:oleObj spid="_x0000_s2030599" name="图片" r:id="rId3" imgW="4143022" imgH="2325511" progId="Word.Picture.8">
                  <p:embed/>
                </p:oleObj>
              </mc:Choice>
              <mc:Fallback>
                <p:oleObj name="图片" r:id="rId3" imgW="4143022" imgH="2325511" progId="Word.Picture.8">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3" y="1556792"/>
                        <a:ext cx="7197229" cy="403244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14313"/>
            <a:ext cx="7086600" cy="563562"/>
          </a:xfrm>
        </p:spPr>
        <p:txBody>
          <a:bodyPr/>
          <a:lstStyle/>
          <a:p>
            <a:r>
              <a:rPr lang="en-US" altLang="zh-CN" smtClean="0">
                <a:ea typeface="宋体" pitchFamily="2" charset="-122"/>
              </a:rPr>
              <a:t>CIF</a:t>
            </a:r>
            <a:r>
              <a:rPr lang="zh-CN" altLang="en-US" smtClean="0">
                <a:latin typeface="宋体" pitchFamily="2" charset="-122"/>
                <a:ea typeface="宋体" pitchFamily="2" charset="-122"/>
              </a:rPr>
              <a:t>、</a:t>
            </a:r>
            <a:r>
              <a:rPr lang="en-US" altLang="zh-CN" smtClean="0">
                <a:ea typeface="宋体" pitchFamily="2" charset="-122"/>
              </a:rPr>
              <a:t>QCIF</a:t>
            </a:r>
            <a:r>
              <a:rPr lang="zh-CN" altLang="en-US" smtClean="0">
                <a:latin typeface="宋体" pitchFamily="2" charset="-122"/>
                <a:ea typeface="宋体" pitchFamily="2" charset="-122"/>
              </a:rPr>
              <a:t>和</a:t>
            </a:r>
            <a:r>
              <a:rPr lang="en-US" altLang="zh-CN" smtClean="0">
                <a:ea typeface="宋体" pitchFamily="2" charset="-122"/>
              </a:rPr>
              <a:t>SQCIF</a:t>
            </a:r>
            <a:endParaRPr lang="zh-CN" altLang="en-US" smtClean="0">
              <a:ea typeface="宋体" pitchFamily="2" charset="-122"/>
            </a:endParaRPr>
          </a:p>
        </p:txBody>
      </p:sp>
      <p:sp>
        <p:nvSpPr>
          <p:cNvPr id="80899" name="内容占位符 2"/>
          <p:cNvSpPr>
            <a:spLocks noGrp="1"/>
          </p:cNvSpPr>
          <p:nvPr>
            <p:ph idx="1"/>
          </p:nvPr>
        </p:nvSpPr>
        <p:spPr>
          <a:xfrm>
            <a:off x="357188" y="785813"/>
            <a:ext cx="8329612" cy="4929187"/>
          </a:xfrm>
        </p:spPr>
        <p:txBody>
          <a:bodyPr/>
          <a:lstStyle/>
          <a:p>
            <a:pPr algn="just">
              <a:lnSpc>
                <a:spcPct val="110000"/>
              </a:lnSpc>
            </a:pPr>
            <a:r>
              <a:rPr lang="zh-CN" altLang="en-US" sz="2400" smtClean="0">
                <a:ea typeface="宋体" pitchFamily="2" charset="-122"/>
              </a:rPr>
              <a:t>为了兼容</a:t>
            </a:r>
            <a:r>
              <a:rPr lang="en-US" altLang="zh-CN" sz="2400" smtClean="0">
                <a:ea typeface="宋体" pitchFamily="2" charset="-122"/>
              </a:rPr>
              <a:t>625</a:t>
            </a:r>
            <a:r>
              <a:rPr lang="zh-CN" altLang="en-US" sz="2400" smtClean="0">
                <a:ea typeface="宋体" pitchFamily="2" charset="-122"/>
              </a:rPr>
              <a:t>行的电视图像和</a:t>
            </a:r>
            <a:r>
              <a:rPr lang="en-US" altLang="zh-CN" sz="2400" smtClean="0">
                <a:ea typeface="宋体" pitchFamily="2" charset="-122"/>
              </a:rPr>
              <a:t>525</a:t>
            </a:r>
            <a:r>
              <a:rPr lang="zh-CN" altLang="en-US" sz="2400" smtClean="0">
                <a:ea typeface="宋体" pitchFamily="2" charset="-122"/>
              </a:rPr>
              <a:t>行的电视图像，</a:t>
            </a:r>
            <a:r>
              <a:rPr lang="en-US" altLang="zh-CN" sz="2400" smtClean="0">
                <a:ea typeface="宋体" pitchFamily="2" charset="-122"/>
              </a:rPr>
              <a:t>CCITT</a:t>
            </a:r>
            <a:r>
              <a:rPr lang="zh-CN" altLang="en-US" sz="2400" smtClean="0">
                <a:ea typeface="宋体" pitchFamily="2" charset="-122"/>
              </a:rPr>
              <a:t>定义了公用中分辨率格式</a:t>
            </a:r>
            <a:r>
              <a:rPr lang="en-US" altLang="zh-CN" sz="2400" smtClean="0">
                <a:ea typeface="宋体" pitchFamily="2" charset="-122"/>
              </a:rPr>
              <a:t>CIF</a:t>
            </a:r>
            <a:r>
              <a:rPr lang="zh-CN" altLang="en-US" sz="2400" smtClean="0">
                <a:ea typeface="宋体" pitchFamily="2" charset="-122"/>
              </a:rPr>
              <a:t>（</a:t>
            </a:r>
            <a:r>
              <a:rPr lang="en-US" altLang="zh-CN" sz="2400" smtClean="0">
                <a:ea typeface="宋体" pitchFamily="2" charset="-122"/>
              </a:rPr>
              <a:t>Common Intermediate Format</a:t>
            </a:r>
            <a:r>
              <a:rPr lang="zh-CN" altLang="en-US" sz="2400" smtClean="0">
                <a:ea typeface="宋体" pitchFamily="2" charset="-122"/>
              </a:rPr>
              <a:t>），</a:t>
            </a:r>
            <a:r>
              <a:rPr lang="en-US" altLang="zh-CN" sz="2400" smtClean="0">
                <a:ea typeface="宋体" pitchFamily="2" charset="-122"/>
              </a:rPr>
              <a:t>1/4</a:t>
            </a:r>
            <a:r>
              <a:rPr lang="zh-CN" altLang="en-US" sz="2400" smtClean="0">
                <a:ea typeface="宋体" pitchFamily="2" charset="-122"/>
              </a:rPr>
              <a:t>公用中分辨率格式（</a:t>
            </a:r>
            <a:r>
              <a:rPr lang="en-US" altLang="zh-CN" sz="2400" smtClean="0">
                <a:ea typeface="宋体" pitchFamily="2" charset="-122"/>
              </a:rPr>
              <a:t>Quarter-CIF</a:t>
            </a:r>
            <a:r>
              <a:rPr lang="zh-CN" altLang="en-US" sz="2400" smtClean="0">
                <a:ea typeface="宋体" pitchFamily="2" charset="-122"/>
              </a:rPr>
              <a:t>，</a:t>
            </a:r>
            <a:r>
              <a:rPr lang="en-US" altLang="zh-CN" sz="2400" smtClean="0">
                <a:ea typeface="宋体" pitchFamily="2" charset="-122"/>
              </a:rPr>
              <a:t>QCIF</a:t>
            </a:r>
            <a:r>
              <a:rPr lang="zh-CN" altLang="en-US" sz="2400" smtClean="0">
                <a:ea typeface="宋体" pitchFamily="2" charset="-122"/>
              </a:rPr>
              <a:t>）和（</a:t>
            </a:r>
            <a:r>
              <a:rPr lang="en-US" altLang="zh-CN" sz="2400" smtClean="0">
                <a:ea typeface="宋体" pitchFamily="2" charset="-122"/>
              </a:rPr>
              <a:t>Sub-Quarter Common Intermediate Format</a:t>
            </a:r>
            <a:r>
              <a:rPr lang="zh-CN" altLang="en-US" sz="2400" smtClean="0">
                <a:ea typeface="宋体" pitchFamily="2" charset="-122"/>
              </a:rPr>
              <a:t>，</a:t>
            </a:r>
            <a:r>
              <a:rPr lang="en-US" altLang="zh-CN" sz="2400" smtClean="0">
                <a:ea typeface="宋体" pitchFamily="2" charset="-122"/>
              </a:rPr>
              <a:t>SQCIF</a:t>
            </a:r>
            <a:r>
              <a:rPr lang="zh-CN" altLang="en-US" sz="2400" smtClean="0">
                <a:ea typeface="宋体" pitchFamily="2" charset="-122"/>
              </a:rPr>
              <a:t>）格式。</a:t>
            </a:r>
            <a:r>
              <a:rPr lang="en-US" altLang="zh-CN" sz="2400" smtClean="0">
                <a:ea typeface="宋体" pitchFamily="2" charset="-122"/>
              </a:rPr>
              <a:t>CIF</a:t>
            </a:r>
            <a:r>
              <a:rPr lang="zh-CN" altLang="en-US" sz="2400" smtClean="0">
                <a:ea typeface="宋体" pitchFamily="2" charset="-122"/>
              </a:rPr>
              <a:t>格式具有如下特性：</a:t>
            </a:r>
          </a:p>
          <a:p>
            <a:pPr lvl="1" algn="just">
              <a:lnSpc>
                <a:spcPct val="110000"/>
              </a:lnSpc>
            </a:pPr>
            <a:r>
              <a:rPr lang="zh-CN" altLang="en-US" sz="2000" smtClean="0">
                <a:ea typeface="宋体" pitchFamily="2" charset="-122"/>
              </a:rPr>
              <a:t>电视图像的空间分辨率为家用录像系统</a:t>
            </a:r>
            <a:r>
              <a:rPr lang="en-US" altLang="zh-CN" sz="2000" smtClean="0">
                <a:ea typeface="宋体" pitchFamily="2" charset="-122"/>
              </a:rPr>
              <a:t>VHS</a:t>
            </a:r>
            <a:r>
              <a:rPr lang="zh-CN" altLang="en-US" sz="2000" smtClean="0">
                <a:ea typeface="宋体" pitchFamily="2" charset="-122"/>
              </a:rPr>
              <a:t>的分辨率，即</a:t>
            </a:r>
            <a:r>
              <a:rPr lang="en-US" altLang="zh-CN" sz="2000" smtClean="0">
                <a:ea typeface="宋体" pitchFamily="2" charset="-122"/>
              </a:rPr>
              <a:t>352</a:t>
            </a:r>
            <a:r>
              <a:rPr lang="en-US" altLang="zh-CN" sz="2000" smtClean="0">
                <a:latin typeface="宋体" pitchFamily="2" charset="-122"/>
                <a:ea typeface="宋体" pitchFamily="2" charset="-122"/>
              </a:rPr>
              <a:t>×</a:t>
            </a:r>
            <a:r>
              <a:rPr lang="en-US" altLang="zh-CN" sz="2000" smtClean="0">
                <a:ea typeface="宋体" pitchFamily="2" charset="-122"/>
              </a:rPr>
              <a:t>288</a:t>
            </a:r>
            <a:r>
              <a:rPr lang="zh-CN" altLang="en-US" sz="2000" smtClean="0">
                <a:ea typeface="宋体" pitchFamily="2" charset="-122"/>
              </a:rPr>
              <a:t>。</a:t>
            </a:r>
          </a:p>
          <a:p>
            <a:pPr lvl="1" algn="just">
              <a:lnSpc>
                <a:spcPct val="110000"/>
              </a:lnSpc>
            </a:pPr>
            <a:r>
              <a:rPr lang="zh-CN" altLang="en-US" sz="2000" smtClean="0">
                <a:ea typeface="宋体" pitchFamily="2" charset="-122"/>
              </a:rPr>
              <a:t>使用非隔行扫描（</a:t>
            </a:r>
            <a:r>
              <a:rPr lang="en-US" altLang="zh-CN" sz="2000" smtClean="0">
                <a:ea typeface="宋体" pitchFamily="2" charset="-122"/>
              </a:rPr>
              <a:t>Non-Interlaced Scan</a:t>
            </a:r>
            <a:r>
              <a:rPr lang="zh-CN" altLang="en-US" sz="2000" smtClean="0">
                <a:ea typeface="宋体" pitchFamily="2" charset="-122"/>
              </a:rPr>
              <a:t>）。</a:t>
            </a:r>
          </a:p>
          <a:p>
            <a:pPr lvl="1" algn="just">
              <a:lnSpc>
                <a:spcPct val="110000"/>
              </a:lnSpc>
            </a:pPr>
            <a:r>
              <a:rPr lang="zh-CN" altLang="en-US" sz="2000" smtClean="0">
                <a:ea typeface="宋体" pitchFamily="2" charset="-122"/>
              </a:rPr>
              <a:t>使用</a:t>
            </a:r>
            <a:r>
              <a:rPr lang="en-US" altLang="zh-CN" sz="2000" smtClean="0">
                <a:ea typeface="宋体" pitchFamily="2" charset="-122"/>
              </a:rPr>
              <a:t>NTSC</a:t>
            </a:r>
            <a:r>
              <a:rPr lang="zh-CN" altLang="en-US" sz="2000" smtClean="0">
                <a:ea typeface="宋体" pitchFamily="2" charset="-122"/>
              </a:rPr>
              <a:t>帧速率，电视图像的最大帧速率为</a:t>
            </a:r>
            <a:r>
              <a:rPr lang="en-US" altLang="zh-CN" sz="2000" smtClean="0">
                <a:ea typeface="宋体" pitchFamily="2" charset="-122"/>
              </a:rPr>
              <a:t>30 000/1001</a:t>
            </a:r>
            <a:r>
              <a:rPr lang="en-US" altLang="zh-CN" sz="2000" smtClean="0">
                <a:latin typeface="宋体" pitchFamily="2" charset="-122"/>
                <a:ea typeface="宋体" pitchFamily="2" charset="-122"/>
              </a:rPr>
              <a:t>≈</a:t>
            </a:r>
            <a:r>
              <a:rPr lang="en-US" altLang="zh-CN" sz="2000" smtClean="0">
                <a:ea typeface="宋体" pitchFamily="2" charset="-122"/>
              </a:rPr>
              <a:t>29.97</a:t>
            </a:r>
            <a:r>
              <a:rPr lang="zh-CN" altLang="en-US" sz="2000" smtClean="0">
                <a:ea typeface="宋体" pitchFamily="2" charset="-122"/>
              </a:rPr>
              <a:t>幅</a:t>
            </a:r>
            <a:r>
              <a:rPr lang="en-US" altLang="zh-CN" sz="2000" smtClean="0">
                <a:ea typeface="宋体" pitchFamily="2" charset="-122"/>
              </a:rPr>
              <a:t>/</a:t>
            </a:r>
            <a:r>
              <a:rPr lang="zh-CN" altLang="en-US" sz="2000" smtClean="0">
                <a:ea typeface="宋体" pitchFamily="2" charset="-122"/>
              </a:rPr>
              <a:t>秒。</a:t>
            </a:r>
          </a:p>
          <a:p>
            <a:pPr lvl="1" algn="just">
              <a:lnSpc>
                <a:spcPct val="110000"/>
              </a:lnSpc>
            </a:pPr>
            <a:r>
              <a:rPr lang="zh-CN" altLang="en-US" sz="2000" smtClean="0">
                <a:ea typeface="宋体" pitchFamily="2" charset="-122"/>
              </a:rPr>
              <a:t>使用</a:t>
            </a:r>
            <a:r>
              <a:rPr lang="en-US" altLang="zh-CN" sz="2000" smtClean="0">
                <a:ea typeface="宋体" pitchFamily="2" charset="-122"/>
              </a:rPr>
              <a:t>1/2</a:t>
            </a:r>
            <a:r>
              <a:rPr lang="zh-CN" altLang="en-US" sz="2000" smtClean="0">
                <a:ea typeface="宋体" pitchFamily="2" charset="-122"/>
              </a:rPr>
              <a:t>的</a:t>
            </a:r>
            <a:r>
              <a:rPr lang="en-US" altLang="zh-CN" sz="2000" smtClean="0">
                <a:ea typeface="宋体" pitchFamily="2" charset="-122"/>
              </a:rPr>
              <a:t>PAL</a:t>
            </a:r>
            <a:r>
              <a:rPr lang="zh-CN" altLang="en-US" sz="2000" smtClean="0">
                <a:ea typeface="宋体" pitchFamily="2" charset="-122"/>
              </a:rPr>
              <a:t>水平分辨率，即</a:t>
            </a:r>
            <a:r>
              <a:rPr lang="en-US" altLang="zh-CN" sz="2000" smtClean="0">
                <a:ea typeface="宋体" pitchFamily="2" charset="-122"/>
              </a:rPr>
              <a:t>288</a:t>
            </a:r>
            <a:r>
              <a:rPr lang="zh-CN" altLang="en-US" sz="2000" smtClean="0">
                <a:ea typeface="宋体" pitchFamily="2" charset="-122"/>
              </a:rPr>
              <a:t>线。</a:t>
            </a:r>
          </a:p>
          <a:p>
            <a:pPr lvl="1">
              <a:lnSpc>
                <a:spcPct val="110000"/>
              </a:lnSpc>
            </a:pPr>
            <a:r>
              <a:rPr lang="zh-CN" altLang="en-US" sz="2000" smtClean="0">
                <a:latin typeface="宋体" pitchFamily="2" charset="-122"/>
                <a:ea typeface="宋体" pitchFamily="2" charset="-122"/>
              </a:rPr>
              <a:t>对亮度和两个色差信号（</a:t>
            </a:r>
            <a:r>
              <a:rPr lang="en-US" altLang="zh-CN" sz="2000" smtClean="0">
                <a:ea typeface="宋体" pitchFamily="2" charset="-122"/>
              </a:rPr>
              <a:t>Y</a:t>
            </a:r>
            <a:r>
              <a:rPr lang="zh-CN" altLang="en-US" sz="2000" smtClean="0">
                <a:latin typeface="宋体" pitchFamily="2" charset="-122"/>
                <a:ea typeface="宋体" pitchFamily="2" charset="-122"/>
              </a:rPr>
              <a:t>、</a:t>
            </a:r>
            <a:r>
              <a:rPr lang="en-US" altLang="zh-CN" sz="2000" smtClean="0">
                <a:ea typeface="宋体" pitchFamily="2" charset="-122"/>
              </a:rPr>
              <a:t>Cb</a:t>
            </a:r>
            <a:r>
              <a:rPr lang="zh-CN" altLang="en-US" sz="2000" smtClean="0">
                <a:latin typeface="宋体" pitchFamily="2" charset="-122"/>
                <a:ea typeface="宋体" pitchFamily="2" charset="-122"/>
              </a:rPr>
              <a:t>和</a:t>
            </a:r>
            <a:r>
              <a:rPr lang="en-US" altLang="zh-CN" sz="2000" smtClean="0">
                <a:ea typeface="宋体" pitchFamily="2" charset="-122"/>
              </a:rPr>
              <a:t>Cr</a:t>
            </a:r>
            <a:r>
              <a:rPr lang="zh-CN" altLang="en-US" sz="2000" smtClean="0">
                <a:latin typeface="宋体" pitchFamily="2" charset="-122"/>
                <a:ea typeface="宋体" pitchFamily="2" charset="-122"/>
              </a:rPr>
              <a:t>）分量分别进行编码，它们的取值范围同</a:t>
            </a:r>
            <a:r>
              <a:rPr lang="en-US" altLang="zh-CN" sz="2000" smtClean="0">
                <a:ea typeface="宋体" pitchFamily="2" charset="-122"/>
              </a:rPr>
              <a:t>ITU-R BT.601</a:t>
            </a:r>
            <a:r>
              <a:rPr lang="zh-CN" altLang="en-US" sz="2000" smtClean="0">
                <a:latin typeface="宋体" pitchFamily="2" charset="-122"/>
                <a:ea typeface="宋体" pitchFamily="2" charset="-122"/>
              </a:rPr>
              <a:t>。即黑色</a:t>
            </a:r>
            <a:r>
              <a:rPr lang="en-US" altLang="zh-CN" sz="2000" smtClean="0">
                <a:ea typeface="宋体" pitchFamily="2" charset="-122"/>
              </a:rPr>
              <a:t>=16</a:t>
            </a:r>
            <a:r>
              <a:rPr lang="zh-CN" altLang="en-US" sz="2000" smtClean="0">
                <a:latin typeface="宋体" pitchFamily="2" charset="-122"/>
                <a:ea typeface="宋体" pitchFamily="2" charset="-122"/>
              </a:rPr>
              <a:t>，白色</a:t>
            </a:r>
            <a:r>
              <a:rPr lang="en-US" altLang="zh-CN" sz="2000" smtClean="0">
                <a:ea typeface="宋体" pitchFamily="2" charset="-122"/>
              </a:rPr>
              <a:t>=235</a:t>
            </a:r>
            <a:r>
              <a:rPr lang="zh-CN" altLang="en-US" sz="2000" smtClean="0">
                <a:latin typeface="宋体" pitchFamily="2" charset="-122"/>
                <a:ea typeface="宋体" pitchFamily="2" charset="-122"/>
              </a:rPr>
              <a:t>，色差的最大值等于</a:t>
            </a:r>
            <a:r>
              <a:rPr lang="en-US" altLang="zh-CN" sz="2000" smtClean="0">
                <a:ea typeface="宋体" pitchFamily="2" charset="-122"/>
              </a:rPr>
              <a:t>240</a:t>
            </a:r>
            <a:r>
              <a:rPr lang="zh-CN" altLang="en-US" sz="2000" smtClean="0">
                <a:latin typeface="宋体" pitchFamily="2" charset="-122"/>
                <a:ea typeface="宋体" pitchFamily="2" charset="-122"/>
              </a:rPr>
              <a:t>，最小值等于</a:t>
            </a:r>
            <a:r>
              <a:rPr lang="en-US" altLang="zh-CN" sz="2000" smtClean="0">
                <a:ea typeface="宋体" pitchFamily="2" charset="-122"/>
              </a:rPr>
              <a:t>16</a:t>
            </a:r>
            <a:r>
              <a:rPr lang="zh-CN" altLang="en-US" sz="2000" smtClean="0">
                <a:latin typeface="宋体" pitchFamily="2" charset="-122"/>
                <a:ea typeface="宋体" pitchFamily="2" charset="-122"/>
              </a:rPr>
              <a:t>。</a:t>
            </a:r>
            <a:r>
              <a:rPr lang="zh-CN" altLang="en-US" sz="2000" smtClean="0">
                <a:ea typeface="宋体" pitchFamily="2" charset="-122"/>
              </a:rPr>
              <a:t> </a:t>
            </a:r>
          </a:p>
          <a:p>
            <a:endParaRPr lang="zh-CN" altLang="en-US"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457200"/>
            <a:ext cx="7634288" cy="563563"/>
          </a:xfrm>
        </p:spPr>
        <p:txBody>
          <a:bodyPr/>
          <a:lstStyle/>
          <a:p>
            <a:r>
              <a:rPr lang="en-US" altLang="zh-CN" b="0" smtClean="0">
                <a:ea typeface="宋体" pitchFamily="2" charset="-122"/>
              </a:rPr>
              <a:t>CIF</a:t>
            </a:r>
            <a:r>
              <a:rPr lang="zh-CN" altLang="en-US" b="0" smtClean="0">
                <a:ea typeface="宋体" pitchFamily="2" charset="-122"/>
              </a:rPr>
              <a:t>、</a:t>
            </a:r>
            <a:r>
              <a:rPr lang="en-US" altLang="zh-CN" b="0" smtClean="0">
                <a:ea typeface="宋体" pitchFamily="2" charset="-122"/>
              </a:rPr>
              <a:t>QCIF</a:t>
            </a:r>
            <a:r>
              <a:rPr lang="zh-CN" altLang="en-US" b="0" smtClean="0">
                <a:ea typeface="宋体" pitchFamily="2" charset="-122"/>
              </a:rPr>
              <a:t>和</a:t>
            </a:r>
            <a:r>
              <a:rPr lang="en-US" altLang="zh-CN" b="0" smtClean="0">
                <a:ea typeface="宋体" pitchFamily="2" charset="-122"/>
              </a:rPr>
              <a:t>SQCI</a:t>
            </a:r>
            <a:r>
              <a:rPr lang="en-US" altLang="zh-CN" smtClean="0">
                <a:ea typeface="宋体" pitchFamily="2" charset="-122"/>
              </a:rPr>
              <a:t>F</a:t>
            </a:r>
            <a:r>
              <a:rPr lang="zh-CN" altLang="en-US" b="0" smtClean="0">
                <a:ea typeface="宋体" pitchFamily="2" charset="-122"/>
              </a:rPr>
              <a:t>图像格式参数</a:t>
            </a:r>
            <a:endParaRPr lang="zh-CN" altLang="en-US" smtClean="0">
              <a:ea typeface="宋体" pitchFamily="2" charset="-122"/>
            </a:endParaRPr>
          </a:p>
        </p:txBody>
      </p:sp>
      <p:sp>
        <p:nvSpPr>
          <p:cNvPr id="819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220"/>
          <p:cNvGraphicFramePr>
            <a:graphicFrameLocks noGrp="1"/>
          </p:cNvGraphicFramePr>
          <p:nvPr/>
        </p:nvGraphicFramePr>
        <p:xfrm>
          <a:off x="359668" y="2898748"/>
          <a:ext cx="8532812" cy="2330452"/>
        </p:xfrm>
        <a:graphic>
          <a:graphicData uri="http://schemas.openxmlformats.org/drawingml/2006/table">
            <a:tbl>
              <a:tblPr/>
              <a:tblGrid>
                <a:gridCol w="1557337"/>
                <a:gridCol w="1079500"/>
                <a:gridCol w="1244600"/>
                <a:gridCol w="1081088"/>
                <a:gridCol w="1244600"/>
                <a:gridCol w="1079500"/>
                <a:gridCol w="1246187"/>
              </a:tblGrid>
              <a:tr h="442913">
                <a:tc row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zh-CN"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CIF </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QCIF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SQCIF</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r>
              <a:tr h="558800">
                <a:tc vMerge="1">
                  <a:txBody>
                    <a:bodyPr/>
                    <a:lstStyle/>
                    <a:p>
                      <a:endParaRPr lang="zh-CN" altLang="en-US"/>
                    </a:p>
                  </a:txBody>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行数</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帧</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像素</a:t>
                      </a: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行数</a:t>
                      </a: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像素</a:t>
                      </a: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行数</a:t>
                      </a: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帧</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像素</a:t>
                      </a:r>
                      <a:r>
                        <a:rPr kumimoji="0" lang="en-US" altLang="zh-CN" sz="2000" b="0" i="0" u="none" strike="noStrike" cap="none" normalizeH="0" baseline="0" smtClean="0">
                          <a:ln>
                            <a:noFill/>
                          </a:ln>
                          <a:solidFill>
                            <a:schemeClr val="tx1"/>
                          </a:solidFill>
                          <a:effectLst/>
                          <a:latin typeface="Arial" charset="0"/>
                          <a:ea typeface="黑体" pitchFamily="2" charset="-122"/>
                          <a:cs typeface="Times New Roman" pitchFamily="18" charset="0"/>
                        </a:rPr>
                        <a:t>/</a:t>
                      </a:r>
                      <a:r>
                        <a:rPr kumimoji="0" lang="zh-CN" altLang="en-US" sz="2000" b="0" i="0" u="none" strike="noStrike" cap="none" normalizeH="0" baseline="0" smtClean="0">
                          <a:ln>
                            <a:noFill/>
                          </a:ln>
                          <a:solidFill>
                            <a:schemeClr val="tx1"/>
                          </a:solidFill>
                          <a:effectLst/>
                          <a:latin typeface="Arial" charset="0"/>
                          <a:ea typeface="黑体" pitchFamily="2" charset="-122"/>
                          <a:cs typeface="Times New Roman" pitchFamily="18" charset="0"/>
                        </a:rPr>
                        <a:t>行</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29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亮度（</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Y</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288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360(352)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180(176)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128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29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色度（</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Cb</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180(176)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90(88)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64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429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色度（</a:t>
                      </a: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Cr</a:t>
                      </a:r>
                      <a:r>
                        <a:rPr kumimoji="0" lang="zh-CN" altLang="en-US"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144</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180(176)</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72</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90(88)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48</a:t>
                      </a:r>
                      <a:endParaRPr kumimoji="0" lang="en-US" altLang="zh-CN" sz="2000" b="0" i="0" u="none" strike="noStrike" cap="none" normalizeH="0" baseline="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64</a:t>
                      </a:r>
                      <a:endParaRPr kumimoji="0" lang="en-US" altLang="zh-CN" sz="2000" b="0" i="0" u="none" strike="noStrike" cap="none" normalizeH="0" baseline="0" dirty="0" smtClean="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 name="TextBox 5"/>
          <p:cNvSpPr txBox="1"/>
          <p:nvPr/>
        </p:nvSpPr>
        <p:spPr>
          <a:xfrm>
            <a:off x="971601" y="1484784"/>
            <a:ext cx="6480720" cy="1200329"/>
          </a:xfrm>
          <a:prstGeom prst="rect">
            <a:avLst/>
          </a:prstGeom>
          <a:noFill/>
        </p:spPr>
        <p:txBody>
          <a:bodyPr wrap="square" rtlCol="0">
            <a:spAutoFit/>
          </a:bodyPr>
          <a:lstStyle/>
          <a:p>
            <a:r>
              <a:rPr lang="en-US" altLang="zh-CN" dirty="0" smtClean="0"/>
              <a:t>CIF</a:t>
            </a:r>
            <a:r>
              <a:rPr lang="zh-CN" altLang="en-US" dirty="0" smtClean="0"/>
              <a:t>（</a:t>
            </a:r>
            <a:r>
              <a:rPr lang="en-US" altLang="zh-CN" dirty="0" smtClean="0"/>
              <a:t>Common Intermediate Format</a:t>
            </a:r>
            <a:r>
              <a:rPr lang="zh-CN" altLang="en-US" dirty="0" smtClean="0"/>
              <a:t>）</a:t>
            </a:r>
            <a:endParaRPr lang="en-US" altLang="zh-CN" dirty="0" smtClean="0"/>
          </a:p>
          <a:p>
            <a:r>
              <a:rPr lang="en-US" altLang="zh-CN" dirty="0" smtClean="0"/>
              <a:t>QCIF </a:t>
            </a:r>
            <a:r>
              <a:rPr lang="zh-CN" altLang="en-US" dirty="0" smtClean="0"/>
              <a:t>（</a:t>
            </a:r>
            <a:r>
              <a:rPr lang="en-US" altLang="zh-CN" dirty="0" smtClean="0"/>
              <a:t>Quarter CIF</a:t>
            </a:r>
            <a:r>
              <a:rPr lang="zh-CN" altLang="en-US" dirty="0" smtClean="0"/>
              <a:t>）</a:t>
            </a:r>
            <a:endParaRPr lang="en-US" altLang="zh-CN" dirty="0" smtClean="0"/>
          </a:p>
          <a:p>
            <a:r>
              <a:rPr lang="en-US" altLang="zh-CN" dirty="0" smtClean="0"/>
              <a:t>SQCIF </a:t>
            </a:r>
            <a:r>
              <a:rPr lang="zh-CN" altLang="en-US" dirty="0" smtClean="0"/>
              <a:t>（</a:t>
            </a:r>
            <a:r>
              <a:rPr lang="en-US" altLang="zh-CN" dirty="0" smtClean="0"/>
              <a:t>Sub-Quarter CIF</a:t>
            </a:r>
            <a:r>
              <a:rPr lang="zh-CN" altLang="en-US" dirty="0" smtClean="0"/>
              <a:t>）</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视频设备的分类</a:t>
            </a:r>
          </a:p>
        </p:txBody>
      </p:sp>
      <p:sp>
        <p:nvSpPr>
          <p:cNvPr id="82947" name="内容占位符 2"/>
          <p:cNvSpPr>
            <a:spLocks noGrp="1"/>
          </p:cNvSpPr>
          <p:nvPr>
            <p:ph idx="1"/>
          </p:nvPr>
        </p:nvSpPr>
        <p:spPr>
          <a:xfrm>
            <a:off x="1066800" y="1285875"/>
            <a:ext cx="7620000" cy="4700588"/>
          </a:xfrm>
        </p:spPr>
        <p:txBody>
          <a:bodyPr/>
          <a:lstStyle/>
          <a:p>
            <a:r>
              <a:rPr lang="zh-CN" altLang="en-US" smtClean="0">
                <a:ea typeface="宋体" pitchFamily="2" charset="-122"/>
              </a:rPr>
              <a:t>广播级：</a:t>
            </a:r>
            <a:r>
              <a:rPr kumimoji="1" lang="zh-CN" altLang="en-US" smtClean="0">
                <a:ea typeface="宋体" pitchFamily="2" charset="-122"/>
              </a:rPr>
              <a:t>大型的电视台和网络站使用，它的性能最好，用于大系统应用，价格昂贵</a:t>
            </a:r>
            <a:endParaRPr lang="en-US" altLang="zh-CN" smtClean="0">
              <a:ea typeface="宋体" pitchFamily="2" charset="-122"/>
            </a:endParaRPr>
          </a:p>
          <a:p>
            <a:r>
              <a:rPr lang="zh-CN" altLang="en-US" smtClean="0">
                <a:ea typeface="宋体" pitchFamily="2" charset="-122"/>
              </a:rPr>
              <a:t>专业级：</a:t>
            </a:r>
            <a:r>
              <a:rPr kumimoji="1" lang="zh-CN" altLang="en-US" smtClean="0">
                <a:ea typeface="宋体" pitchFamily="2" charset="-122"/>
              </a:rPr>
              <a:t>用于教育界和工业界的小广播站，有较好的性能</a:t>
            </a:r>
            <a:endParaRPr lang="en-US" altLang="zh-CN" smtClean="0">
              <a:ea typeface="宋体" pitchFamily="2" charset="-122"/>
            </a:endParaRPr>
          </a:p>
          <a:p>
            <a:r>
              <a:rPr lang="zh-CN" altLang="en-US" smtClean="0">
                <a:ea typeface="宋体" pitchFamily="2" charset="-122"/>
              </a:rPr>
              <a:t>消费级：</a:t>
            </a:r>
            <a:r>
              <a:rPr kumimoji="1" lang="zh-CN" altLang="en-US" smtClean="0">
                <a:ea typeface="宋体" pitchFamily="2" charset="-122"/>
              </a:rPr>
              <a:t>家用设备，一般操作简单、性能可靠，一般价格是第一位的</a:t>
            </a:r>
            <a:endParaRPr kumimoji="1" lang="en-US" altLang="zh-CN" smtClean="0">
              <a:ea typeface="宋体" pitchFamily="2" charset="-122"/>
            </a:endParaRPr>
          </a:p>
          <a:p>
            <a:r>
              <a:rPr kumimoji="1" lang="zh-CN" altLang="en-US" smtClean="0">
                <a:ea typeface="宋体" pitchFamily="2" charset="-122"/>
              </a:rPr>
              <a:t>视频设备举例：彩色摄影机、视频记录设备和视频监视设备。</a:t>
            </a:r>
            <a:endParaRPr lang="zh-CN" altLang="en-US" smtClean="0">
              <a:ea typeface="宋体" pitchFamily="2" charset="-122"/>
            </a:endParaRP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dirty="0" smtClean="0"/>
              <a:t>帧频与扫描方式的确定</a:t>
            </a:r>
            <a:endParaRPr lang="zh-CN" altLang="en-US" dirty="0"/>
          </a:p>
        </p:txBody>
      </p:sp>
      <p:sp>
        <p:nvSpPr>
          <p:cNvPr id="3" name="内容占位符 2"/>
          <p:cNvSpPr>
            <a:spLocks noGrp="1"/>
          </p:cNvSpPr>
          <p:nvPr>
            <p:ph idx="1"/>
          </p:nvPr>
        </p:nvSpPr>
        <p:spPr>
          <a:xfrm>
            <a:off x="611560" y="980728"/>
            <a:ext cx="8280920" cy="5328592"/>
          </a:xfrm>
        </p:spPr>
        <p:txBody>
          <a:bodyPr/>
          <a:lstStyle/>
          <a:p>
            <a:r>
              <a:rPr lang="zh-CN" altLang="en-US" sz="2800" dirty="0" smtClean="0"/>
              <a:t>电影</a:t>
            </a:r>
            <a:endParaRPr lang="en-US" altLang="zh-CN" sz="2800" dirty="0" smtClean="0"/>
          </a:p>
          <a:p>
            <a:pPr lvl="1"/>
            <a:r>
              <a:rPr lang="zh-CN" altLang="en-US" sz="2400" b="1" dirty="0" smtClean="0"/>
              <a:t>活动图像：每秒投射</a:t>
            </a:r>
            <a:r>
              <a:rPr lang="en-US" altLang="zh-CN" sz="2400" b="1" dirty="0" smtClean="0"/>
              <a:t>24</a:t>
            </a:r>
            <a:r>
              <a:rPr lang="zh-CN" altLang="en-US" sz="2400" b="1" dirty="0" smtClean="0"/>
              <a:t>幅画面</a:t>
            </a:r>
            <a:endParaRPr lang="en-US" altLang="zh-CN" sz="2400" b="1" dirty="0" smtClean="0"/>
          </a:p>
          <a:p>
            <a:pPr lvl="1"/>
            <a:r>
              <a:rPr lang="en-US" altLang="zh-CN" sz="2400" b="1" dirty="0" smtClean="0"/>
              <a:t>48Hz</a:t>
            </a:r>
            <a:r>
              <a:rPr lang="zh-CN" altLang="en-US" sz="2400" b="1" dirty="0" smtClean="0"/>
              <a:t>的闪烁频率：每幅画面用机械挡光阀遮挡一次</a:t>
            </a:r>
            <a:endParaRPr lang="en-US" altLang="zh-CN" sz="2400" b="1" dirty="0" smtClean="0"/>
          </a:p>
          <a:p>
            <a:r>
              <a:rPr lang="zh-CN" altLang="en-US" sz="2800" dirty="0" smtClean="0"/>
              <a:t>电视：</a:t>
            </a:r>
            <a:r>
              <a:rPr lang="en-US" altLang="zh-CN" sz="2800" dirty="0" smtClean="0"/>
              <a:t>1s</a:t>
            </a:r>
            <a:r>
              <a:rPr lang="zh-CN" altLang="en-US" sz="2800" dirty="0" smtClean="0"/>
              <a:t>内传送</a:t>
            </a:r>
            <a:r>
              <a:rPr lang="en-US" altLang="zh-CN" sz="2800" dirty="0" smtClean="0"/>
              <a:t>25</a:t>
            </a:r>
            <a:r>
              <a:rPr lang="zh-CN" altLang="en-US" sz="2800" dirty="0" smtClean="0"/>
              <a:t>帧</a:t>
            </a:r>
            <a:endParaRPr lang="en-US" altLang="zh-CN" sz="2800" dirty="0" smtClean="0"/>
          </a:p>
          <a:p>
            <a:pPr lvl="1"/>
            <a:r>
              <a:rPr lang="zh-CN" altLang="en-US" sz="2400" b="1" dirty="0" smtClean="0"/>
              <a:t>问题：存在闪烁现象，临界闪烁频率为</a:t>
            </a:r>
            <a:r>
              <a:rPr lang="en-US" altLang="zh-CN" sz="2400" b="1" dirty="0" smtClean="0"/>
              <a:t>45.8Hz</a:t>
            </a:r>
          </a:p>
          <a:p>
            <a:pPr lvl="1"/>
            <a:r>
              <a:rPr lang="zh-CN" altLang="en-US" sz="2400" b="1" dirty="0" smtClean="0"/>
              <a:t>解决方案</a:t>
            </a:r>
            <a:endParaRPr lang="en-US" altLang="zh-CN" sz="2400" b="1" dirty="0" smtClean="0"/>
          </a:p>
          <a:p>
            <a:pPr lvl="2"/>
            <a:r>
              <a:rPr lang="zh-CN" altLang="en-US" sz="2000" dirty="0" smtClean="0"/>
              <a:t>增加到</a:t>
            </a:r>
            <a:r>
              <a:rPr lang="en-US" altLang="zh-CN" sz="2000" dirty="0" smtClean="0"/>
              <a:t>50</a:t>
            </a:r>
            <a:r>
              <a:rPr lang="zh-CN" altLang="en-US" sz="2000" dirty="0" smtClean="0"/>
              <a:t>帧</a:t>
            </a:r>
            <a:r>
              <a:rPr lang="en-US" altLang="zh-CN" sz="2000" dirty="0" smtClean="0"/>
              <a:t>/s</a:t>
            </a:r>
            <a:r>
              <a:rPr lang="zh-CN" altLang="en-US" sz="2000" dirty="0" smtClean="0"/>
              <a:t>，缺点？</a:t>
            </a:r>
            <a:r>
              <a:rPr lang="en-US" altLang="zh-CN" sz="2000" dirty="0" smtClean="0"/>
              <a:t>——</a:t>
            </a:r>
            <a:r>
              <a:rPr lang="zh-CN" altLang="en-US" sz="2000" dirty="0" smtClean="0"/>
              <a:t>频带过宽</a:t>
            </a:r>
            <a:endParaRPr lang="en-US" altLang="zh-CN" sz="2000" dirty="0" smtClean="0"/>
          </a:p>
          <a:p>
            <a:pPr lvl="2"/>
            <a:r>
              <a:rPr lang="zh-CN" altLang="en-US" sz="2000" dirty="0" smtClean="0"/>
              <a:t>隔行扫描</a:t>
            </a:r>
            <a:endParaRPr lang="en-US" altLang="zh-CN" sz="2000" dirty="0" smtClean="0"/>
          </a:p>
          <a:p>
            <a:pPr lvl="3"/>
            <a:r>
              <a:rPr lang="en-US" altLang="zh-CN" sz="1800" dirty="0" smtClean="0"/>
              <a:t>50Hz</a:t>
            </a:r>
            <a:r>
              <a:rPr lang="zh-CN" altLang="en-US" sz="1800" dirty="0" smtClean="0"/>
              <a:t>的场频，提高了闪烁频率</a:t>
            </a:r>
            <a:endParaRPr lang="en-US" altLang="zh-CN" sz="1800" dirty="0" smtClean="0"/>
          </a:p>
          <a:p>
            <a:pPr lvl="3"/>
            <a:r>
              <a:rPr lang="zh-CN" altLang="en-US" sz="1800" dirty="0" smtClean="0"/>
              <a:t>减小频带宽度，使有限的电视波段容纳更多的电视台节目</a:t>
            </a:r>
            <a:endParaRPr lang="en-US" altLang="zh-CN" sz="1800" dirty="0" smtClean="0"/>
          </a:p>
          <a:p>
            <a:pPr lvl="3"/>
            <a:r>
              <a:rPr lang="zh-CN" altLang="en-US" sz="1800" dirty="0" smtClean="0">
                <a:ea typeface="宋体" pitchFamily="2" charset="-122"/>
              </a:rPr>
              <a:t>与电网频率</a:t>
            </a:r>
            <a:r>
              <a:rPr lang="en-US" altLang="zh-CN" sz="1800" dirty="0" smtClean="0">
                <a:ea typeface="宋体" pitchFamily="2" charset="-122"/>
              </a:rPr>
              <a:t>50Hz</a:t>
            </a:r>
            <a:r>
              <a:rPr lang="zh-CN" altLang="en-US" sz="1800" dirty="0" smtClean="0">
                <a:ea typeface="宋体" pitchFamily="2" charset="-122"/>
              </a:rPr>
              <a:t>一致。</a:t>
            </a:r>
            <a:r>
              <a:rPr lang="zh-CN" altLang="en-US" sz="1800" dirty="0" smtClean="0"/>
              <a:t>当电源频率与场频不同时，干扰图形将是移动的， 以两个频率的差频向上或向下滚动， 俗称“滚道”；当电源频率与场频相同并与电源同步时， 这些干扰在图像上是固定不动的， 只要不太大， 眼睛是感觉不出来的</a:t>
            </a:r>
            <a:endParaRPr lang="zh-CN" altLang="en-US" sz="1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r>
              <a:rPr lang="zh-CN" altLang="en-US" dirty="0" smtClean="0"/>
              <a:t>数字电视</a:t>
            </a:r>
            <a:endParaRPr lang="zh-CN" altLang="en-US" dirty="0"/>
          </a:p>
        </p:txBody>
      </p:sp>
      <p:sp>
        <p:nvSpPr>
          <p:cNvPr id="3" name="内容占位符 2"/>
          <p:cNvSpPr>
            <a:spLocks noGrp="1"/>
          </p:cNvSpPr>
          <p:nvPr>
            <p:ph idx="1"/>
          </p:nvPr>
        </p:nvSpPr>
        <p:spPr>
          <a:xfrm>
            <a:off x="714348" y="857232"/>
            <a:ext cx="7972452" cy="5214956"/>
          </a:xfrm>
        </p:spPr>
        <p:txBody>
          <a:bodyPr/>
          <a:lstStyle/>
          <a:p>
            <a:r>
              <a:rPr lang="zh-CN" altLang="en-US" sz="2400" dirty="0" smtClean="0"/>
              <a:t>数字电视（</a:t>
            </a:r>
            <a:r>
              <a:rPr lang="en-US" altLang="zh-CN" sz="2400" dirty="0" smtClean="0"/>
              <a:t>DTV</a:t>
            </a:r>
            <a:r>
              <a:rPr lang="zh-CN" altLang="en-US" sz="2400" dirty="0" smtClean="0"/>
              <a:t>） ：从电视节目采集、录制、播出到发射、接收全部采用数字编码与数字传输技术</a:t>
            </a:r>
            <a:endParaRPr lang="en-US" altLang="zh-CN" sz="2400" dirty="0" smtClean="0"/>
          </a:p>
          <a:p>
            <a:pPr lvl="1"/>
            <a:r>
              <a:rPr lang="zh-CN" altLang="en-US" sz="2000" dirty="0" smtClean="0"/>
              <a:t>具体过程为：电视台发出的图像及声音信号，经数字压缩和数字调制后，形成数字电视信号，由卫星、地面无线广播或有线电缆等方式传送出去，由数字电视接收后，通过数字解调和数字音、视频解码处理还原出原来的图像及伴音。在整个过程中没有</a:t>
            </a:r>
            <a:r>
              <a:rPr lang="en-US" altLang="zh-CN" sz="2000" dirty="0" smtClean="0"/>
              <a:t>D/A</a:t>
            </a:r>
            <a:r>
              <a:rPr lang="zh-CN" altLang="en-US" sz="2000" dirty="0" smtClean="0"/>
              <a:t>和</a:t>
            </a:r>
            <a:r>
              <a:rPr lang="en-US" altLang="zh-CN" sz="2000" dirty="0" smtClean="0"/>
              <a:t>A/D</a:t>
            </a:r>
            <a:r>
              <a:rPr lang="zh-CN" altLang="en-US" sz="2000" dirty="0" smtClean="0"/>
              <a:t>转换，仅在显像管激励终端和扬声器推动终端用</a:t>
            </a:r>
            <a:r>
              <a:rPr lang="en-US" altLang="zh-CN" sz="2000" dirty="0" smtClean="0"/>
              <a:t>D/A</a:t>
            </a:r>
            <a:r>
              <a:rPr lang="zh-CN" altLang="en-US" sz="2000" dirty="0" smtClean="0"/>
              <a:t>转换还原出负极性图像信号和正弦波音频信号</a:t>
            </a:r>
            <a:endParaRPr lang="en-US" altLang="zh-CN" sz="2000" dirty="0" smtClean="0"/>
          </a:p>
          <a:p>
            <a:r>
              <a:rPr lang="zh-CN" altLang="en-US" sz="2400" dirty="0" smtClean="0"/>
              <a:t>分类：按照活动的图像比特率的大小</a:t>
            </a:r>
            <a:endParaRPr lang="en-US" altLang="zh-CN" sz="2400" dirty="0" smtClean="0"/>
          </a:p>
          <a:p>
            <a:pPr lvl="1"/>
            <a:r>
              <a:rPr lang="en-US" altLang="zh-CN" sz="2000" dirty="0" smtClean="0"/>
              <a:t>SDTV</a:t>
            </a:r>
            <a:r>
              <a:rPr lang="zh-CN" altLang="en-US" sz="2000" dirty="0" smtClean="0"/>
              <a:t>（标准清晰度数字电视）</a:t>
            </a:r>
            <a:endParaRPr lang="en-US" altLang="zh-CN" sz="2000" dirty="0" smtClean="0"/>
          </a:p>
          <a:p>
            <a:pPr lvl="2">
              <a:spcBef>
                <a:spcPts val="0"/>
              </a:spcBef>
            </a:pPr>
            <a:r>
              <a:rPr lang="zh-CN" altLang="en-US" sz="2000" dirty="0" smtClean="0"/>
              <a:t>分辨率在</a:t>
            </a:r>
            <a:r>
              <a:rPr lang="en-US" altLang="zh-CN" sz="2000" dirty="0" smtClean="0"/>
              <a:t>500</a:t>
            </a:r>
            <a:r>
              <a:rPr lang="zh-CN" altLang="en-US" sz="2000" dirty="0" smtClean="0"/>
              <a:t>线以上，如</a:t>
            </a:r>
            <a:r>
              <a:rPr lang="en-US" altLang="zh-CN" sz="2000" dirty="0" smtClean="0"/>
              <a:t>720</a:t>
            </a:r>
            <a:r>
              <a:rPr lang="zh-CN" altLang="en-US" sz="2000" dirty="0" smtClean="0"/>
              <a:t>*</a:t>
            </a:r>
            <a:r>
              <a:rPr lang="en-US" altLang="zh-CN" sz="2000" dirty="0" smtClean="0"/>
              <a:t>576i/p,720*480i/p</a:t>
            </a:r>
          </a:p>
          <a:p>
            <a:pPr lvl="2">
              <a:spcBef>
                <a:spcPts val="0"/>
              </a:spcBef>
            </a:pPr>
            <a:r>
              <a:rPr lang="zh-CN" altLang="en-US" sz="2000" dirty="0" smtClean="0"/>
              <a:t>宽高比为</a:t>
            </a:r>
            <a:r>
              <a:rPr lang="en-US" altLang="zh-CN" sz="2000" dirty="0" smtClean="0"/>
              <a:t>4</a:t>
            </a:r>
            <a:r>
              <a:rPr lang="zh-CN" altLang="en-US" sz="2000" dirty="0" smtClean="0"/>
              <a:t>：</a:t>
            </a:r>
            <a:r>
              <a:rPr lang="en-US" altLang="zh-CN" sz="2000" dirty="0" smtClean="0"/>
              <a:t>3</a:t>
            </a:r>
            <a:r>
              <a:rPr lang="zh-CN" altLang="en-US" sz="2000" dirty="0" smtClean="0"/>
              <a:t>，我国标准为</a:t>
            </a:r>
            <a:r>
              <a:rPr lang="en-US" altLang="zh-CN" sz="2000" dirty="0" smtClean="0"/>
              <a:t>720</a:t>
            </a:r>
            <a:r>
              <a:rPr lang="zh-CN" altLang="en-US" sz="2000" dirty="0" smtClean="0"/>
              <a:t>*</a:t>
            </a:r>
            <a:r>
              <a:rPr lang="en-US" altLang="zh-CN" sz="2000" dirty="0" smtClean="0"/>
              <a:t>576</a:t>
            </a:r>
          </a:p>
          <a:p>
            <a:pPr lvl="1">
              <a:spcBef>
                <a:spcPts val="0"/>
              </a:spcBef>
            </a:pPr>
            <a:r>
              <a:rPr lang="en-US" altLang="zh-CN" sz="2000" dirty="0" smtClean="0"/>
              <a:t>HDTV</a:t>
            </a:r>
            <a:r>
              <a:rPr lang="zh-CN" altLang="en-US" sz="2000" dirty="0" smtClean="0"/>
              <a:t> （高清晰度数字电视）</a:t>
            </a:r>
            <a:endParaRPr lang="en-US" altLang="zh-CN" sz="2000" dirty="0" smtClean="0"/>
          </a:p>
          <a:p>
            <a:pPr lvl="2">
              <a:spcBef>
                <a:spcPts val="0"/>
              </a:spcBef>
            </a:pPr>
            <a:r>
              <a:rPr lang="zh-CN" altLang="en-US" sz="2000" dirty="0" smtClean="0"/>
              <a:t>分辨率在</a:t>
            </a:r>
            <a:r>
              <a:rPr lang="en-US" altLang="zh-CN" sz="2000" dirty="0" smtClean="0"/>
              <a:t>1000</a:t>
            </a:r>
            <a:r>
              <a:rPr lang="zh-CN" altLang="en-US" sz="2000" dirty="0" smtClean="0"/>
              <a:t>线以上，如</a:t>
            </a:r>
            <a:r>
              <a:rPr lang="en-US" altLang="zh-CN" sz="2000" dirty="0" smtClean="0"/>
              <a:t>1920</a:t>
            </a:r>
            <a:r>
              <a:rPr lang="zh-CN" altLang="en-US" sz="2000" dirty="0" smtClean="0"/>
              <a:t>*</a:t>
            </a:r>
            <a:r>
              <a:rPr lang="en-US" altLang="zh-CN" sz="2000" dirty="0" smtClean="0"/>
              <a:t>1080i/p,1280*720i/p</a:t>
            </a:r>
          </a:p>
          <a:p>
            <a:pPr lvl="2">
              <a:spcBef>
                <a:spcPts val="0"/>
              </a:spcBef>
            </a:pPr>
            <a:r>
              <a:rPr lang="zh-CN" altLang="en-US" sz="2000" dirty="0" smtClean="0"/>
              <a:t>宽高比为</a:t>
            </a:r>
            <a:r>
              <a:rPr lang="en-US" altLang="zh-CN" sz="2000" dirty="0" smtClean="0"/>
              <a:t>16</a:t>
            </a:r>
            <a:r>
              <a:rPr lang="zh-CN" altLang="en-US" sz="2000" dirty="0" smtClean="0"/>
              <a:t>：</a:t>
            </a:r>
            <a:r>
              <a:rPr lang="en-US" altLang="zh-CN" sz="2000" dirty="0" smtClean="0"/>
              <a:t>9</a:t>
            </a:r>
          </a:p>
          <a:p>
            <a:pPr lvl="2">
              <a:spcBef>
                <a:spcPts val="0"/>
              </a:spcBef>
            </a:pPr>
            <a:r>
              <a:rPr lang="zh-CN" altLang="en-US" sz="2000" dirty="0" smtClean="0"/>
              <a:t>带宽：现有彩色电视系统的</a:t>
            </a:r>
            <a:r>
              <a:rPr lang="en-US" altLang="zh-CN" sz="2000" dirty="0" smtClean="0"/>
              <a:t>5 </a:t>
            </a:r>
            <a:r>
              <a:rPr lang="zh-CN" altLang="en-US" sz="2000" dirty="0" smtClean="0"/>
              <a:t>～</a:t>
            </a:r>
            <a:r>
              <a:rPr lang="en-US" altLang="zh-CN" sz="2000" dirty="0" smtClean="0"/>
              <a:t>8</a:t>
            </a:r>
            <a:r>
              <a:rPr lang="zh-CN" altLang="en-US" sz="2000" dirty="0" smtClean="0"/>
              <a:t>倍</a:t>
            </a:r>
            <a:endParaRPr lang="en-US" altLang="zh-CN" sz="2000" dirty="0" smtClean="0"/>
          </a:p>
          <a:p>
            <a:pPr lvl="2">
              <a:spcBef>
                <a:spcPts val="0"/>
              </a:spcBef>
            </a:pPr>
            <a:r>
              <a:rPr lang="zh-CN" altLang="en-US" sz="2000" dirty="0" smtClean="0"/>
              <a:t>我国高清标准为</a:t>
            </a:r>
            <a:r>
              <a:rPr lang="en-US" altLang="zh-CN" sz="2000" dirty="0" smtClean="0"/>
              <a:t>120</a:t>
            </a:r>
            <a:r>
              <a:rPr lang="zh-CN" altLang="en-US" sz="2000" dirty="0" smtClean="0"/>
              <a:t>*</a:t>
            </a:r>
            <a:r>
              <a:rPr lang="en-US" altLang="zh-CN" sz="2000" dirty="0" smtClean="0"/>
              <a:t>1080</a:t>
            </a:r>
            <a:r>
              <a:rPr lang="zh-CN" altLang="en-US" sz="2000" dirty="0" smtClean="0"/>
              <a:t>*</a:t>
            </a:r>
            <a:r>
              <a:rPr lang="en-US" altLang="zh-CN" sz="2000" dirty="0" smtClean="0"/>
              <a:t>50i</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国际上常用的数字信号显示格式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2034690" name="Picture 2"/>
          <p:cNvPicPr>
            <a:picLocks noChangeAspect="1" noChangeArrowheads="1"/>
          </p:cNvPicPr>
          <p:nvPr/>
        </p:nvPicPr>
        <p:blipFill>
          <a:blip r:embed="rId2"/>
          <a:srcRect/>
          <a:stretch>
            <a:fillRect/>
          </a:stretch>
        </p:blipFill>
        <p:spPr bwMode="auto">
          <a:xfrm>
            <a:off x="190239" y="1571612"/>
            <a:ext cx="8679803" cy="3714776"/>
          </a:xfrm>
          <a:prstGeom prst="rect">
            <a:avLst/>
          </a:prstGeom>
          <a:noFill/>
          <a:ln w="9525">
            <a:noFill/>
            <a:miter lim="800000"/>
            <a:headEnd/>
            <a:tailEnd/>
          </a:ln>
          <a:effec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数字电视标准</a:t>
            </a:r>
            <a:endParaRPr lang="zh-CN" altLang="en-US" dirty="0"/>
          </a:p>
        </p:txBody>
      </p:sp>
      <p:sp>
        <p:nvSpPr>
          <p:cNvPr id="3" name="内容占位符 2"/>
          <p:cNvSpPr>
            <a:spLocks noGrp="1"/>
          </p:cNvSpPr>
          <p:nvPr>
            <p:ph idx="1"/>
          </p:nvPr>
        </p:nvSpPr>
        <p:spPr>
          <a:xfrm>
            <a:off x="500034" y="1071546"/>
            <a:ext cx="8358246" cy="5000642"/>
          </a:xfrm>
        </p:spPr>
        <p:txBody>
          <a:bodyPr/>
          <a:lstStyle/>
          <a:p>
            <a:r>
              <a:rPr lang="zh-CN" altLang="en-US" sz="2400" dirty="0" smtClean="0"/>
              <a:t>欧洲：</a:t>
            </a:r>
            <a:r>
              <a:rPr lang="en-US" altLang="zh-CN" sz="2400" dirty="0" smtClean="0"/>
              <a:t>DVB</a:t>
            </a:r>
            <a:r>
              <a:rPr lang="zh-CN" altLang="en-US" sz="2400" dirty="0" smtClean="0"/>
              <a:t>（</a:t>
            </a:r>
            <a:r>
              <a:rPr lang="en-US" altLang="zh-CN" sz="2400" dirty="0" smtClean="0"/>
              <a:t>Digital Video Broadcasting </a:t>
            </a:r>
            <a:r>
              <a:rPr lang="zh-CN" altLang="en-US" sz="2400" dirty="0" smtClean="0"/>
              <a:t>数字视频广播）</a:t>
            </a:r>
            <a:endParaRPr lang="en-US" altLang="zh-CN" sz="2400" dirty="0" smtClean="0"/>
          </a:p>
          <a:p>
            <a:pPr lvl="1">
              <a:buNone/>
            </a:pPr>
            <a:r>
              <a:rPr lang="zh-CN" altLang="en-US" sz="2000" dirty="0" smtClean="0"/>
              <a:t>按传输媒介分为</a:t>
            </a:r>
            <a:endParaRPr lang="en-US" altLang="zh-CN" sz="2000" dirty="0" smtClean="0"/>
          </a:p>
          <a:p>
            <a:pPr lvl="1"/>
            <a:r>
              <a:rPr lang="en-US" altLang="zh-CN" sz="2000" dirty="0" smtClean="0"/>
              <a:t>DVB-S</a:t>
            </a:r>
            <a:r>
              <a:rPr lang="zh-CN" altLang="en-US" sz="2000" dirty="0" smtClean="0"/>
              <a:t>：基于卫星的数字电视广播</a:t>
            </a:r>
            <a:endParaRPr lang="en-US" altLang="zh-CN" sz="2000" dirty="0" smtClean="0"/>
          </a:p>
          <a:p>
            <a:pPr lvl="1"/>
            <a:r>
              <a:rPr lang="en-US" altLang="zh-CN" sz="2000" dirty="0" smtClean="0"/>
              <a:t>DVB-C</a:t>
            </a:r>
            <a:r>
              <a:rPr lang="zh-CN" altLang="en-US" sz="2000" dirty="0" smtClean="0"/>
              <a:t> ：基于有线的数字电视广播</a:t>
            </a:r>
            <a:endParaRPr lang="en-US" altLang="zh-CN" sz="2000" dirty="0" smtClean="0"/>
          </a:p>
          <a:p>
            <a:pPr lvl="1"/>
            <a:r>
              <a:rPr lang="en-US" altLang="zh-CN" sz="2000" dirty="0" smtClean="0"/>
              <a:t>DVB-T</a:t>
            </a:r>
            <a:r>
              <a:rPr lang="zh-CN" altLang="en-US" sz="2000" dirty="0" smtClean="0"/>
              <a:t> ：基于地面的数字电视广播</a:t>
            </a:r>
            <a:endParaRPr lang="en-US" altLang="zh-CN" sz="2000" dirty="0" smtClean="0"/>
          </a:p>
          <a:p>
            <a:r>
              <a:rPr lang="zh-CN" altLang="en-US" sz="2400" dirty="0" smtClean="0"/>
              <a:t>美国：</a:t>
            </a:r>
            <a:r>
              <a:rPr lang="en-US" altLang="zh-CN" sz="2400" dirty="0" smtClean="0"/>
              <a:t>ATSC</a:t>
            </a:r>
            <a:r>
              <a:rPr lang="zh-CN" altLang="en-US" sz="2400" dirty="0" smtClean="0"/>
              <a:t>（</a:t>
            </a:r>
            <a:r>
              <a:rPr lang="en-US" altLang="zh-CN" sz="2400" dirty="0" smtClean="0"/>
              <a:t>Advanced Television System Committee </a:t>
            </a:r>
            <a:r>
              <a:rPr lang="zh-CN" altLang="en-US" sz="2400" dirty="0" smtClean="0"/>
              <a:t>先进电视制式委员会），仅用于地面的数字电视广播</a:t>
            </a:r>
            <a:endParaRPr lang="en-US" altLang="zh-CN" sz="2400" dirty="0" smtClean="0"/>
          </a:p>
          <a:p>
            <a:r>
              <a:rPr lang="zh-CN" altLang="en-US" sz="2400" dirty="0" smtClean="0"/>
              <a:t>日本：</a:t>
            </a:r>
            <a:r>
              <a:rPr lang="en-US" altLang="zh-CN" sz="2400" dirty="0" smtClean="0"/>
              <a:t>ISDB</a:t>
            </a:r>
            <a:r>
              <a:rPr lang="zh-CN" altLang="en-US" sz="2400" dirty="0" smtClean="0"/>
              <a:t>（综合业务数字广播），仅用于地面的数字电视广播</a:t>
            </a:r>
            <a:endParaRPr lang="en-US" altLang="zh-CN" sz="2400" dirty="0" smtClean="0"/>
          </a:p>
          <a:p>
            <a:r>
              <a:rPr lang="zh-CN" altLang="en-US" sz="2400" dirty="0" smtClean="0"/>
              <a:t>我国数字电视标准：</a:t>
            </a:r>
            <a:endParaRPr lang="en-US" altLang="zh-CN" sz="2400" dirty="0" smtClean="0"/>
          </a:p>
          <a:p>
            <a:pPr lvl="1"/>
            <a:r>
              <a:rPr lang="zh-CN" altLang="en-US" sz="2000" dirty="0" smtClean="0"/>
              <a:t>卫星广播：采用欧标</a:t>
            </a:r>
            <a:r>
              <a:rPr lang="en-US" altLang="zh-CN" sz="2000" dirty="0" smtClean="0"/>
              <a:t>DVB-S</a:t>
            </a:r>
          </a:p>
          <a:p>
            <a:pPr lvl="1"/>
            <a:r>
              <a:rPr lang="zh-CN" altLang="en-US" sz="2000" dirty="0" smtClean="0"/>
              <a:t>有线广播：欧标</a:t>
            </a:r>
            <a:r>
              <a:rPr lang="en-US" altLang="zh-CN" sz="2000" dirty="0" smtClean="0"/>
              <a:t>DVB-C</a:t>
            </a:r>
          </a:p>
          <a:p>
            <a:pPr lvl="1"/>
            <a:r>
              <a:rPr lang="zh-CN" altLang="en-US" sz="2000" dirty="0" smtClean="0"/>
              <a:t>地面广播：</a:t>
            </a:r>
            <a:r>
              <a:rPr lang="en-US" altLang="zh-CN" sz="2000" dirty="0" smtClean="0"/>
              <a:t>DTMB</a:t>
            </a:r>
            <a:endParaRPr lang="zh-CN" altLang="en-US"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3</a:t>
            </a:r>
            <a:r>
              <a:rPr lang="zh-CN" altLang="en-US" dirty="0" smtClean="0"/>
              <a:t>种数字电视技术标准对比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D:\待加工书稿\xf图\Img00015.JPG"/>
          <p:cNvPicPr>
            <a:picLocks noChangeAspect="1" noChangeArrowheads="1"/>
          </p:cNvPicPr>
          <p:nvPr/>
        </p:nvPicPr>
        <p:blipFill>
          <a:blip r:embed="rId2"/>
          <a:srcRect/>
          <a:stretch>
            <a:fillRect/>
          </a:stretch>
        </p:blipFill>
        <p:spPr bwMode="auto">
          <a:xfrm>
            <a:off x="211273" y="2000240"/>
            <a:ext cx="8750137" cy="2928958"/>
          </a:xfrm>
          <a:prstGeom prst="rect">
            <a:avLst/>
          </a:prstGeom>
          <a:noFill/>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标准使用分布</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2035714" name="Picture 2"/>
          <p:cNvPicPr>
            <a:picLocks noChangeAspect="1" noChangeArrowheads="1"/>
          </p:cNvPicPr>
          <p:nvPr/>
        </p:nvPicPr>
        <p:blipFill>
          <a:blip r:embed="rId2"/>
          <a:srcRect/>
          <a:stretch>
            <a:fillRect/>
          </a:stretch>
        </p:blipFill>
        <p:spPr bwMode="auto">
          <a:xfrm>
            <a:off x="642910" y="1159844"/>
            <a:ext cx="8343927" cy="5126676"/>
          </a:xfrm>
          <a:prstGeom prst="rect">
            <a:avLst/>
          </a:prstGeom>
          <a:noFill/>
          <a:ln w="9525">
            <a:noFill/>
            <a:miter lim="800000"/>
            <a:headEnd/>
            <a:tailEnd/>
          </a:ln>
          <a:effec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数字电视广播系统原理</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2034690" name="Picture 2"/>
          <p:cNvPicPr>
            <a:picLocks noChangeAspect="1" noChangeArrowheads="1"/>
          </p:cNvPicPr>
          <p:nvPr/>
        </p:nvPicPr>
        <p:blipFill>
          <a:blip r:embed="rId2"/>
          <a:srcRect/>
          <a:stretch>
            <a:fillRect/>
          </a:stretch>
        </p:blipFill>
        <p:spPr bwMode="auto">
          <a:xfrm>
            <a:off x="285720" y="1428736"/>
            <a:ext cx="8694938" cy="4143404"/>
          </a:xfrm>
          <a:prstGeom prst="rect">
            <a:avLst/>
          </a:prstGeom>
          <a:noFill/>
          <a:ln w="9525">
            <a:noFill/>
            <a:miter lim="800000"/>
            <a:headEnd/>
            <a:tailEnd/>
          </a:ln>
          <a:effectLst/>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7166"/>
            <a:ext cx="7086600" cy="563563"/>
          </a:xfrm>
        </p:spPr>
        <p:txBody>
          <a:bodyPr/>
          <a:lstStyle/>
          <a:p>
            <a:r>
              <a:rPr lang="zh-CN" altLang="en-US" dirty="0" smtClean="0"/>
              <a:t>数字电视机方框图</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2035714" name="Picture 2"/>
          <p:cNvPicPr>
            <a:picLocks noChangeAspect="1" noChangeArrowheads="1"/>
          </p:cNvPicPr>
          <p:nvPr/>
        </p:nvPicPr>
        <p:blipFill>
          <a:blip r:embed="rId2"/>
          <a:srcRect/>
          <a:stretch>
            <a:fillRect/>
          </a:stretch>
        </p:blipFill>
        <p:spPr bwMode="auto">
          <a:xfrm>
            <a:off x="857224" y="1071546"/>
            <a:ext cx="8034364" cy="5217465"/>
          </a:xfrm>
          <a:prstGeom prst="rect">
            <a:avLst/>
          </a:prstGeom>
          <a:noFill/>
          <a:ln w="9525">
            <a:noFill/>
            <a:miter lim="800000"/>
            <a:headEnd/>
            <a:tailEnd/>
          </a:ln>
          <a:effec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数字电视系统的基本原理框图</a:t>
            </a:r>
            <a:endParaRPr lang="zh-CN" altLang="en-US" dirty="0"/>
          </a:p>
        </p:txBody>
      </p:sp>
      <p:sp>
        <p:nvSpPr>
          <p:cNvPr id="3" name="内容占位符 2"/>
          <p:cNvSpPr>
            <a:spLocks noGrp="1"/>
          </p:cNvSpPr>
          <p:nvPr>
            <p:ph idx="1"/>
          </p:nvPr>
        </p:nvSpPr>
        <p:spPr>
          <a:xfrm>
            <a:off x="1066800" y="5572158"/>
            <a:ext cx="7620000" cy="714362"/>
          </a:xfrm>
        </p:spPr>
        <p:txBody>
          <a:bodyPr/>
          <a:lstStyle/>
          <a:p>
            <a:r>
              <a:rPr lang="zh-CN" altLang="en-US" sz="2000" dirty="0" smtClean="0"/>
              <a:t>数字电视系统由信源、信源编码器、信道编码器、信道、信道解码器、信源解码器、信宿等部分组成</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2080770" name="Object 2"/>
          <p:cNvGraphicFramePr>
            <a:graphicFrameLocks noChangeAspect="1"/>
          </p:cNvGraphicFramePr>
          <p:nvPr/>
        </p:nvGraphicFramePr>
        <p:xfrm>
          <a:off x="1643042" y="1142984"/>
          <a:ext cx="5562600" cy="4252913"/>
        </p:xfrm>
        <a:graphic>
          <a:graphicData uri="http://schemas.openxmlformats.org/presentationml/2006/ole">
            <mc:AlternateContent xmlns:mc="http://schemas.openxmlformats.org/markup-compatibility/2006">
              <mc:Choice xmlns:v="urn:schemas-microsoft-com:vml" Requires="v">
                <p:oleObj spid="_x0000_s2080775" name="Visio" r:id="rId3" imgW="3377880" imgH="2582280" progId="Visio.Drawing.11">
                  <p:embed/>
                </p:oleObj>
              </mc:Choice>
              <mc:Fallback>
                <p:oleObj name="Visio" r:id="rId3" imgW="3377880" imgH="2582280" progId="Visio.Drawing.11">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042" y="1142984"/>
                        <a:ext cx="5562600" cy="42529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数字电视系统的组成</a:t>
            </a:r>
            <a:endParaRPr lang="zh-CN" altLang="en-US" dirty="0"/>
          </a:p>
        </p:txBody>
      </p:sp>
      <p:sp>
        <p:nvSpPr>
          <p:cNvPr id="3" name="内容占位符 2"/>
          <p:cNvSpPr>
            <a:spLocks noGrp="1"/>
          </p:cNvSpPr>
          <p:nvPr>
            <p:ph idx="1"/>
          </p:nvPr>
        </p:nvSpPr>
        <p:spPr>
          <a:xfrm>
            <a:off x="785786" y="1071546"/>
            <a:ext cx="7901014" cy="5143536"/>
          </a:xfrm>
        </p:spPr>
        <p:txBody>
          <a:bodyPr/>
          <a:lstStyle/>
          <a:p>
            <a:r>
              <a:rPr lang="zh-CN" altLang="en-US" sz="2400" dirty="0" smtClean="0"/>
              <a:t>信源：产生和输出电视模拟信号（包括图像和伴音）的设备，如摄像机、麦克风等</a:t>
            </a:r>
            <a:endParaRPr lang="en-US" altLang="zh-CN" sz="2400" dirty="0" smtClean="0"/>
          </a:p>
          <a:p>
            <a:r>
              <a:rPr lang="zh-CN" altLang="en-US" sz="2400" dirty="0" smtClean="0"/>
              <a:t>信源编码器：主要包括模</a:t>
            </a:r>
            <a:r>
              <a:rPr lang="en-US" altLang="zh-CN" sz="2400" dirty="0" smtClean="0"/>
              <a:t>/</a:t>
            </a:r>
            <a:r>
              <a:rPr lang="zh-CN" altLang="en-US" sz="2400" dirty="0" smtClean="0"/>
              <a:t>数（</a:t>
            </a:r>
            <a:r>
              <a:rPr lang="en-US" altLang="zh-CN" sz="2400" dirty="0" smtClean="0"/>
              <a:t>A/D</a:t>
            </a:r>
            <a:r>
              <a:rPr lang="zh-CN" altLang="en-US" sz="2400" dirty="0" smtClean="0"/>
              <a:t>）转换、压缩编码、多路复用三部分。</a:t>
            </a:r>
            <a:endParaRPr lang="en-US" altLang="zh-CN" sz="2400" dirty="0" smtClean="0"/>
          </a:p>
          <a:p>
            <a:r>
              <a:rPr lang="zh-CN" altLang="en-US" sz="2400" dirty="0" smtClean="0"/>
              <a:t>信道编码器：包括纠错编码和数字调制，主要解决数字信号传输的可靠性问题，故又称为抗干扰编码。经过纠错编码的传输码流具有检错和纠错的能力然后将纠错编码后的传输码流调制成适合于在信道上传输的波形。</a:t>
            </a:r>
            <a:endParaRPr lang="en-US" altLang="zh-CN" sz="2400" dirty="0" smtClean="0"/>
          </a:p>
          <a:p>
            <a:r>
              <a:rPr lang="zh-CN" altLang="en-US" sz="2400" dirty="0" smtClean="0"/>
              <a:t>传输信道：分为地面（无线发射）、有线和卫星三类，因而，不同的传输信道应选择不同的调制方式</a:t>
            </a:r>
            <a:endParaRPr lang="en-US" altLang="zh-CN" sz="2400" dirty="0" smtClean="0"/>
          </a:p>
          <a:p>
            <a:r>
              <a:rPr lang="zh-CN" altLang="en-US" sz="2400" dirty="0" smtClean="0"/>
              <a:t>信道解码器及信源解码器：在接收端将接收到的已调信号，经解调、纠错解码、解复用、解压缩、数</a:t>
            </a:r>
            <a:r>
              <a:rPr lang="en-US" altLang="zh-CN" sz="2400" dirty="0" smtClean="0"/>
              <a:t>/</a:t>
            </a:r>
            <a:r>
              <a:rPr lang="zh-CN" altLang="en-US" sz="2400" dirty="0" smtClean="0"/>
              <a:t>模（</a:t>
            </a:r>
            <a:r>
              <a:rPr lang="en-US" altLang="zh-CN" sz="2400" dirty="0" smtClean="0"/>
              <a:t>D/A</a:t>
            </a:r>
            <a:r>
              <a:rPr lang="zh-CN" altLang="en-US" sz="2400" dirty="0" smtClean="0"/>
              <a:t>）转换，恢复出原模拟电视信号</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数字电视的优点</a:t>
            </a:r>
            <a:endParaRPr lang="zh-CN" altLang="en-US" dirty="0"/>
          </a:p>
        </p:txBody>
      </p:sp>
      <p:sp>
        <p:nvSpPr>
          <p:cNvPr id="3" name="内容占位符 2"/>
          <p:cNvSpPr>
            <a:spLocks noGrp="1"/>
          </p:cNvSpPr>
          <p:nvPr>
            <p:ph idx="1"/>
          </p:nvPr>
        </p:nvSpPr>
        <p:spPr>
          <a:xfrm>
            <a:off x="571472" y="1371600"/>
            <a:ext cx="8115328" cy="4700588"/>
          </a:xfrm>
        </p:spPr>
        <p:txBody>
          <a:bodyPr/>
          <a:lstStyle/>
          <a:p>
            <a:r>
              <a:rPr lang="zh-CN" altLang="en-US" sz="2400" dirty="0" smtClean="0"/>
              <a:t>高清晰度的电视画面：</a:t>
            </a:r>
            <a:r>
              <a:rPr lang="en-US" altLang="zh-CN" sz="2400" dirty="0" smtClean="0"/>
              <a:t>HDTV</a:t>
            </a:r>
            <a:r>
              <a:rPr lang="zh-CN" altLang="en-US" sz="2400" dirty="0" smtClean="0"/>
              <a:t>相当于</a:t>
            </a:r>
            <a:r>
              <a:rPr lang="en-US" altLang="zh-CN" sz="2400" dirty="0" smtClean="0"/>
              <a:t>35mm</a:t>
            </a:r>
            <a:r>
              <a:rPr lang="zh-CN" altLang="en-US" sz="2400" dirty="0" smtClean="0"/>
              <a:t>胶片电影画质，</a:t>
            </a:r>
            <a:r>
              <a:rPr lang="en-US" altLang="zh-CN" sz="2400" dirty="0" smtClean="0"/>
              <a:t>SDTV</a:t>
            </a:r>
            <a:r>
              <a:rPr lang="zh-CN" altLang="en-US" sz="2400" dirty="0" smtClean="0"/>
              <a:t>也可以与</a:t>
            </a:r>
            <a:r>
              <a:rPr lang="en-US" altLang="zh-CN" sz="2400" dirty="0" smtClean="0"/>
              <a:t>DVD</a:t>
            </a:r>
            <a:r>
              <a:rPr lang="zh-CN" altLang="en-US" sz="2400" dirty="0" smtClean="0"/>
              <a:t>相媲美</a:t>
            </a:r>
            <a:endParaRPr lang="en-US" altLang="zh-CN" sz="2400" dirty="0" smtClean="0"/>
          </a:p>
          <a:p>
            <a:r>
              <a:rPr lang="zh-CN" altLang="en-US" sz="2400" dirty="0" smtClean="0"/>
              <a:t>优质的音响效果：可还原多声道环绕立体声，并有十几种语言选择，声音采用杜比</a:t>
            </a:r>
            <a:r>
              <a:rPr lang="en-US" altLang="zh-CN" sz="2400" dirty="0" smtClean="0"/>
              <a:t>AC-3(5+1)</a:t>
            </a:r>
            <a:r>
              <a:rPr lang="zh-CN" altLang="en-US" sz="2400" dirty="0" smtClean="0"/>
              <a:t>或</a:t>
            </a:r>
            <a:r>
              <a:rPr lang="en-US" altLang="zh-CN" sz="2400" dirty="0" smtClean="0"/>
              <a:t>MPEG-2</a:t>
            </a:r>
            <a:r>
              <a:rPr lang="zh-CN" altLang="en-US" sz="2400" dirty="0" smtClean="0"/>
              <a:t>压缩标准</a:t>
            </a:r>
            <a:endParaRPr lang="en-US" altLang="zh-CN" sz="2400" dirty="0" smtClean="0"/>
          </a:p>
          <a:p>
            <a:r>
              <a:rPr lang="zh-CN" altLang="en-US" sz="2400" dirty="0" smtClean="0"/>
              <a:t>充分利用了频道资源：常规模拟频道</a:t>
            </a:r>
            <a:r>
              <a:rPr lang="en-US" altLang="zh-CN" sz="2400" dirty="0" smtClean="0"/>
              <a:t>8MHz</a:t>
            </a:r>
            <a:r>
              <a:rPr lang="zh-CN" altLang="en-US" sz="2400" dirty="0" smtClean="0"/>
              <a:t>带宽内，可传送</a:t>
            </a:r>
            <a:r>
              <a:rPr lang="en-US" altLang="zh-CN" sz="2400" dirty="0" smtClean="0"/>
              <a:t>6</a:t>
            </a:r>
            <a:r>
              <a:rPr lang="zh-CN" altLang="en-US" sz="2400" dirty="0" smtClean="0"/>
              <a:t>个标清频道或</a:t>
            </a:r>
            <a:r>
              <a:rPr lang="en-US" altLang="zh-CN" sz="2400" dirty="0" smtClean="0"/>
              <a:t>1</a:t>
            </a:r>
            <a:r>
              <a:rPr lang="zh-CN" altLang="en-US" sz="2400" dirty="0" smtClean="0"/>
              <a:t>个高清频道，用户收看的节目量成倍增加</a:t>
            </a:r>
            <a:endParaRPr lang="en-US" altLang="zh-CN" sz="2400" dirty="0" smtClean="0"/>
          </a:p>
          <a:p>
            <a:r>
              <a:rPr lang="zh-CN" altLang="en-US" sz="2400" dirty="0" smtClean="0"/>
              <a:t>数字技术有利于电视节目与数据的融合，交互性好，便于开展电子节目指南、各类点播、交易等双向互动业务</a:t>
            </a:r>
            <a:endParaRPr lang="en-US" altLang="zh-CN" sz="2400" dirty="0" smtClean="0">
              <a:solidFill>
                <a:srgbClr val="FF3300"/>
              </a:solidFill>
            </a:endParaRPr>
          </a:p>
          <a:p>
            <a:r>
              <a:rPr lang="zh-CN" altLang="en-US" sz="2400" dirty="0" smtClean="0"/>
              <a:t>数字化使得信号非常容易实现加扰</a:t>
            </a:r>
            <a:r>
              <a:rPr lang="en-US" altLang="zh-CN" sz="2400" dirty="0" smtClean="0"/>
              <a:t>/</a:t>
            </a:r>
            <a:r>
              <a:rPr lang="zh-CN" altLang="en-US" sz="2400" dirty="0" smtClean="0"/>
              <a:t>解扰和加密</a:t>
            </a:r>
            <a:r>
              <a:rPr lang="en-US" altLang="zh-CN" sz="2400" dirty="0" smtClean="0"/>
              <a:t>/</a:t>
            </a:r>
            <a:r>
              <a:rPr lang="zh-CN" altLang="en-US" sz="2400" dirty="0" smtClean="0"/>
              <a:t>解密，便于开展各类收费业务，条件接收（ </a:t>
            </a:r>
            <a:r>
              <a:rPr lang="en-US" altLang="zh-CN" sz="2400" dirty="0" smtClean="0"/>
              <a:t>CA </a:t>
            </a:r>
            <a:r>
              <a:rPr lang="zh-CN" altLang="en-US" sz="2400" dirty="0" smtClean="0"/>
              <a:t>）系统的应用</a:t>
            </a:r>
            <a:r>
              <a:rPr lang="zh-CN" altLang="en-US" sz="2400" dirty="0" smtClean="0">
                <a:effectLst>
                  <a:outerShdw blurRad="38100" dist="38100" dir="2700000" algn="tl">
                    <a:srgbClr val="000000"/>
                  </a:outerShdw>
                </a:effectLst>
              </a:rPr>
              <a:t>，</a:t>
            </a:r>
            <a:r>
              <a:rPr lang="zh-CN" altLang="en-US" sz="2400" dirty="0" smtClean="0"/>
              <a:t>便于对用户有效管理</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视觉的时间域特性</a:t>
            </a:r>
            <a:endParaRPr lang="zh-CN" altLang="en-US" dirty="0"/>
          </a:p>
        </p:txBody>
      </p:sp>
      <p:sp>
        <p:nvSpPr>
          <p:cNvPr id="3" name="内容占位符 2"/>
          <p:cNvSpPr>
            <a:spLocks noGrp="1"/>
          </p:cNvSpPr>
          <p:nvPr>
            <p:ph idx="1"/>
          </p:nvPr>
        </p:nvSpPr>
        <p:spPr>
          <a:xfrm>
            <a:off x="4716016" y="1371600"/>
            <a:ext cx="3970784" cy="4700588"/>
          </a:xfrm>
        </p:spPr>
        <p:txBody>
          <a:bodyPr/>
          <a:lstStyle/>
          <a:p>
            <a:r>
              <a:rPr lang="zh-CN" altLang="en-US" sz="2400" dirty="0" smtClean="0"/>
              <a:t>短暂的光刺激比较长时间的光刺激更加醒目</a:t>
            </a:r>
            <a:endParaRPr lang="en-US" altLang="zh-CN" sz="2400" dirty="0" smtClean="0"/>
          </a:p>
          <a:p>
            <a:r>
              <a:rPr lang="zh-CN" altLang="en-US" sz="2400" dirty="0" smtClean="0"/>
              <a:t>人的主观感觉滞后于窄光脉冲的刺激</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1404930" name="Picture 2"/>
          <p:cNvPicPr>
            <a:picLocks noChangeAspect="1" noChangeArrowheads="1"/>
          </p:cNvPicPr>
          <p:nvPr/>
        </p:nvPicPr>
        <p:blipFill>
          <a:blip r:embed="rId2" cstate="print"/>
          <a:srcRect/>
          <a:stretch>
            <a:fillRect/>
          </a:stretch>
        </p:blipFill>
        <p:spPr bwMode="auto">
          <a:xfrm>
            <a:off x="323528" y="1412776"/>
            <a:ext cx="4299272" cy="3672408"/>
          </a:xfrm>
          <a:prstGeom prst="rect">
            <a:avLst/>
          </a:prstGeom>
          <a:noFill/>
          <a:ln w="9525">
            <a:noFill/>
            <a:miter lim="800000"/>
            <a:headEnd/>
            <a:tailEnd/>
          </a:ln>
        </p:spPr>
      </p:pic>
      <p:sp>
        <p:nvSpPr>
          <p:cNvPr id="6" name="TextBox 5"/>
          <p:cNvSpPr txBox="1"/>
          <p:nvPr/>
        </p:nvSpPr>
        <p:spPr>
          <a:xfrm>
            <a:off x="899592" y="5108991"/>
            <a:ext cx="4515980" cy="1200329"/>
          </a:xfrm>
          <a:prstGeom prst="rect">
            <a:avLst/>
          </a:prstGeom>
          <a:noFill/>
        </p:spPr>
        <p:txBody>
          <a:bodyPr wrap="none" rtlCol="0">
            <a:spAutoFit/>
          </a:bodyPr>
          <a:lstStyle/>
          <a:p>
            <a:pPr>
              <a:lnSpc>
                <a:spcPct val="200000"/>
              </a:lnSpc>
            </a:pPr>
            <a:r>
              <a:rPr lang="zh-CN" altLang="en-US" dirty="0" smtClean="0"/>
              <a:t>视觉惰性</a:t>
            </a:r>
            <a:endParaRPr lang="en-US" altLang="zh-CN" dirty="0" smtClean="0"/>
          </a:p>
          <a:p>
            <a:r>
              <a:rPr lang="en-US" altLang="zh-CN" dirty="0" smtClean="0"/>
              <a:t>B</a:t>
            </a:r>
            <a:r>
              <a:rPr lang="zh-CN" altLang="en-US" dirty="0" smtClean="0"/>
              <a:t>。</a:t>
            </a:r>
            <a:r>
              <a:rPr lang="en-US" altLang="zh-CN" dirty="0" smtClean="0"/>
              <a:t> </a:t>
            </a:r>
            <a:r>
              <a:rPr lang="zh-CN" altLang="en-US" dirty="0" smtClean="0"/>
              <a:t>实际亮度 </a:t>
            </a:r>
            <a:r>
              <a:rPr lang="en-US" altLang="zh-CN" dirty="0" smtClean="0"/>
              <a:t>	S </a:t>
            </a:r>
            <a:r>
              <a:rPr lang="zh-CN" altLang="en-US" dirty="0" smtClean="0"/>
              <a:t>亮度感觉</a:t>
            </a:r>
            <a:endParaRPr lang="zh-CN" altLang="en-US" dirty="0"/>
          </a:p>
        </p:txBody>
      </p:sp>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noGrp="1"/>
          </p:cNvGraphicFramePr>
          <p:nvPr>
            <p:ph idx="1"/>
          </p:nvPr>
        </p:nvGraphicFramePr>
        <p:xfrm>
          <a:off x="323850" y="500042"/>
          <a:ext cx="8640762" cy="6305547"/>
        </p:xfrm>
        <a:graphic>
          <a:graphicData uri="http://schemas.openxmlformats.org/drawingml/2006/table">
            <a:tbl>
              <a:tblPr firstRow="1">
                <a:tableStyleId>{5C22544A-7EE6-4342-B048-85BDC9FD1C3A}</a:tableStyleId>
              </a:tblPr>
              <a:tblGrid>
                <a:gridCol w="1151806"/>
                <a:gridCol w="1800200"/>
                <a:gridCol w="1800200"/>
                <a:gridCol w="1872208"/>
                <a:gridCol w="2016348"/>
              </a:tblGrid>
              <a:tr h="340042">
                <a:tc gridSpan="2">
                  <a:txBody>
                    <a:bodyPr/>
                    <a:lstStyle/>
                    <a:p>
                      <a:endParaRPr lang="zh-CN" altLang="en-US" sz="1600" dirty="0"/>
                    </a:p>
                  </a:txBody>
                  <a:tcPr marL="0" marR="0" marT="0" marB="0">
                    <a:solidFill>
                      <a:schemeClr val="tx2">
                        <a:lumMod val="60000"/>
                        <a:lumOff val="40000"/>
                      </a:schemeClr>
                    </a:solidFill>
                  </a:tcPr>
                </a:tc>
                <a:tc hMerge="1">
                  <a:txBody>
                    <a:bodyPr/>
                    <a:lstStyle/>
                    <a:p>
                      <a:endParaRPr lang="zh-CN" altLang="en-US" dirty="0"/>
                    </a:p>
                  </a:txBody>
                  <a:tcPr/>
                </a:tc>
                <a:tc>
                  <a:txBody>
                    <a:bodyPr/>
                    <a:lstStyle/>
                    <a:p>
                      <a:r>
                        <a:rPr lang="zh-CN" altLang="en-US" sz="1600" dirty="0" smtClean="0"/>
                        <a:t>网络视频</a:t>
                      </a:r>
                      <a:endParaRPr lang="zh-CN" altLang="en-US" sz="1600" dirty="0"/>
                    </a:p>
                  </a:txBody>
                  <a:tcPr marL="0" marR="0" marT="0" marB="0">
                    <a:solidFill>
                      <a:schemeClr val="tx2">
                        <a:lumMod val="60000"/>
                        <a:lumOff val="40000"/>
                      </a:schemeClr>
                    </a:solidFill>
                  </a:tcPr>
                </a:tc>
                <a:tc>
                  <a:txBody>
                    <a:bodyPr/>
                    <a:lstStyle/>
                    <a:p>
                      <a:r>
                        <a:rPr lang="en-US" altLang="zh-CN" sz="1600" dirty="0" smtClean="0"/>
                        <a:t>IPTV</a:t>
                      </a:r>
                      <a:endParaRPr lang="zh-CN" altLang="en-US" sz="1600" dirty="0"/>
                    </a:p>
                  </a:txBody>
                  <a:tcPr marL="0" marR="0" marT="0" marB="0">
                    <a:solidFill>
                      <a:schemeClr val="tx2">
                        <a:lumMod val="60000"/>
                        <a:lumOff val="40000"/>
                      </a:schemeClr>
                    </a:solidFill>
                  </a:tcPr>
                </a:tc>
                <a:tc>
                  <a:txBody>
                    <a:bodyPr/>
                    <a:lstStyle/>
                    <a:p>
                      <a:r>
                        <a:rPr lang="en-US" altLang="zh-CN" sz="1600" dirty="0" smtClean="0"/>
                        <a:t>Internet-TV</a:t>
                      </a:r>
                      <a:endParaRPr lang="zh-CN" altLang="en-US" sz="1600" dirty="0"/>
                    </a:p>
                  </a:txBody>
                  <a:tcPr marL="0" marR="0" marT="0" marB="0">
                    <a:solidFill>
                      <a:schemeClr val="tx2">
                        <a:lumMod val="60000"/>
                        <a:lumOff val="40000"/>
                      </a:schemeClr>
                    </a:solidFill>
                  </a:tcPr>
                </a:tc>
              </a:tr>
              <a:tr h="340042">
                <a:tc rowSpan="5">
                  <a:txBody>
                    <a:bodyPr/>
                    <a:lstStyle/>
                    <a:p>
                      <a:r>
                        <a:rPr lang="en-US" altLang="zh-CN" sz="1600" dirty="0" smtClean="0"/>
                        <a:t>Video</a:t>
                      </a:r>
                    </a:p>
                    <a:p>
                      <a:r>
                        <a:rPr lang="en-US" altLang="zh-CN" sz="1600" dirty="0" smtClean="0"/>
                        <a:t>Services</a:t>
                      </a:r>
                      <a:endParaRPr lang="zh-CN" altLang="en-US" sz="1600" dirty="0"/>
                    </a:p>
                  </a:txBody>
                  <a:tcPr marL="0" marR="0" marT="0" marB="0"/>
                </a:tc>
                <a:tc>
                  <a:txBody>
                    <a:bodyPr/>
                    <a:lstStyle/>
                    <a:p>
                      <a:r>
                        <a:rPr lang="en-US" altLang="zh-CN" sz="1600" dirty="0" smtClean="0">
                          <a:solidFill>
                            <a:schemeClr val="tx1"/>
                          </a:solidFill>
                        </a:rPr>
                        <a:t>Content</a:t>
                      </a:r>
                      <a:r>
                        <a:rPr lang="en-US" altLang="zh-CN" sz="1600" baseline="0" dirty="0" smtClean="0">
                          <a:solidFill>
                            <a:schemeClr val="tx1"/>
                          </a:solidFill>
                        </a:rPr>
                        <a:t> variety</a:t>
                      </a:r>
                      <a:endParaRPr lang="zh-CN" altLang="en-US" sz="1600" dirty="0">
                        <a:solidFill>
                          <a:schemeClr val="tx1"/>
                        </a:solidFill>
                      </a:endParaRPr>
                    </a:p>
                  </a:txBody>
                  <a:tcPr marL="0" marR="0" marT="0" marB="0"/>
                </a:tc>
                <a:tc>
                  <a:txBody>
                    <a:bodyPr/>
                    <a:lstStyle/>
                    <a:p>
                      <a:r>
                        <a:rPr lang="en-US" altLang="zh-CN" sz="1600" dirty="0" smtClean="0"/>
                        <a:t>Rich</a:t>
                      </a:r>
                      <a:endParaRPr lang="zh-CN" altLang="en-US" sz="1600" dirty="0"/>
                    </a:p>
                  </a:txBody>
                  <a:tcPr marL="0" marR="0" marT="0" marB="0">
                    <a:solidFill>
                      <a:schemeClr val="tx2">
                        <a:lumMod val="20000"/>
                        <a:lumOff val="80000"/>
                      </a:schemeClr>
                    </a:solidFill>
                  </a:tcPr>
                </a:tc>
                <a:tc>
                  <a:txBody>
                    <a:bodyPr/>
                    <a:lstStyle/>
                    <a:p>
                      <a:r>
                        <a:rPr lang="en-US" altLang="zh-CN" sz="1600" dirty="0" smtClean="0"/>
                        <a:t>Managed</a:t>
                      </a:r>
                      <a:endParaRPr lang="zh-CN" altLang="en-US" sz="1600" dirty="0"/>
                    </a:p>
                  </a:txBody>
                  <a:tcPr marL="0" marR="0" marT="0" marB="0">
                    <a:solidFill>
                      <a:schemeClr val="tx2">
                        <a:lumMod val="20000"/>
                        <a:lumOff val="80000"/>
                      </a:schemeClr>
                    </a:solidFill>
                  </a:tcPr>
                </a:tc>
                <a:tc>
                  <a:txBody>
                    <a:bodyPr/>
                    <a:lstStyle/>
                    <a:p>
                      <a:r>
                        <a:rPr lang="en-US" altLang="zh-CN" sz="1600" dirty="0" smtClean="0"/>
                        <a:t>Rich</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Backend Provider</a:t>
                      </a:r>
                      <a:endParaRPr lang="zh-CN" altLang="en-US" sz="1600" dirty="0"/>
                    </a:p>
                  </a:txBody>
                  <a:tcPr marL="0" marR="0" marT="0" marB="0"/>
                </a:tc>
                <a:tc>
                  <a:txBody>
                    <a:bodyPr/>
                    <a:lstStyle/>
                    <a:p>
                      <a:r>
                        <a:rPr lang="en-US" altLang="zh-CN" sz="1600" dirty="0" smtClean="0"/>
                        <a:t>Content</a:t>
                      </a:r>
                      <a:r>
                        <a:rPr lang="en-US" altLang="zh-CN" sz="1600" baseline="0" dirty="0" smtClean="0"/>
                        <a:t> portals</a:t>
                      </a:r>
                      <a:endParaRPr lang="zh-CN" altLang="en-US" sz="1600" dirty="0"/>
                    </a:p>
                  </a:txBody>
                  <a:tcPr marL="0" marR="0" marT="0" marB="0"/>
                </a:tc>
                <a:tc>
                  <a:txBody>
                    <a:bodyPr/>
                    <a:lstStyle/>
                    <a:p>
                      <a:r>
                        <a:rPr lang="en-US" altLang="zh-CN" sz="1600" dirty="0" smtClean="0"/>
                        <a:t>ISP</a:t>
                      </a:r>
                      <a:endParaRPr lang="zh-CN" altLang="en-US" sz="1600" dirty="0"/>
                    </a:p>
                  </a:txBody>
                  <a:tcPr marL="0" marR="0" marT="0" marB="0"/>
                </a:tc>
                <a:tc>
                  <a:txBody>
                    <a:bodyPr/>
                    <a:lstStyle/>
                    <a:p>
                      <a:r>
                        <a:rPr lang="en-US" altLang="zh-CN" sz="1600" dirty="0" smtClean="0"/>
                        <a:t>Proprietary</a:t>
                      </a:r>
                      <a:endParaRPr lang="zh-CN" altLang="en-US" sz="1600" dirty="0"/>
                    </a:p>
                  </a:txBody>
                  <a:tcPr marL="0" marR="0" marT="0" marB="0">
                    <a:solidFill>
                      <a:schemeClr val="accent5">
                        <a:lumMod val="60000"/>
                        <a:lumOff val="40000"/>
                      </a:schemeClr>
                    </a:solidFill>
                  </a:tcPr>
                </a:tc>
              </a:tr>
              <a:tr h="340042">
                <a:tc vMerge="1">
                  <a:txBody>
                    <a:bodyPr/>
                    <a:lstStyle/>
                    <a:p>
                      <a:endParaRPr lang="zh-CN" altLang="en-US" dirty="0"/>
                    </a:p>
                  </a:txBody>
                  <a:tcPr/>
                </a:tc>
                <a:tc>
                  <a:txBody>
                    <a:bodyPr/>
                    <a:lstStyle/>
                    <a:p>
                      <a:r>
                        <a:rPr lang="en-US" altLang="zh-CN" sz="1600" dirty="0" smtClean="0"/>
                        <a:t>ISP manageability</a:t>
                      </a:r>
                      <a:endParaRPr lang="zh-CN" altLang="en-US" sz="1600" dirty="0"/>
                    </a:p>
                  </a:txBody>
                  <a:tcPr marL="0" marR="0" marT="0" marB="0"/>
                </a:tc>
                <a:tc>
                  <a:txBody>
                    <a:bodyPr/>
                    <a:lstStyle/>
                    <a:p>
                      <a:r>
                        <a:rPr lang="en-US" altLang="zh-CN" sz="1600" dirty="0" smtClean="0"/>
                        <a:t>Low</a:t>
                      </a:r>
                      <a:endParaRPr lang="zh-CN" altLang="en-US" sz="1600" dirty="0"/>
                    </a:p>
                  </a:txBody>
                  <a:tcPr marL="0" marR="0" marT="0" marB="0">
                    <a:solidFill>
                      <a:schemeClr val="tx2">
                        <a:lumMod val="60000"/>
                        <a:lumOff val="40000"/>
                      </a:schemeClr>
                    </a:solidFill>
                  </a:tcPr>
                </a:tc>
                <a:tc>
                  <a:txBody>
                    <a:bodyPr/>
                    <a:lstStyle/>
                    <a:p>
                      <a:r>
                        <a:rPr lang="en-US" altLang="zh-CN" sz="1600" dirty="0" smtClean="0"/>
                        <a:t>High</a:t>
                      </a:r>
                      <a:endParaRPr lang="zh-CN" altLang="en-US" sz="1600" dirty="0"/>
                    </a:p>
                  </a:txBody>
                  <a:tcPr marL="0" marR="0" marT="0" marB="0">
                    <a:solidFill>
                      <a:schemeClr val="tx2">
                        <a:lumMod val="20000"/>
                        <a:lumOff val="80000"/>
                      </a:schemeClr>
                    </a:solidFill>
                  </a:tcPr>
                </a:tc>
                <a:tc>
                  <a:txBody>
                    <a:bodyPr/>
                    <a:lstStyle/>
                    <a:p>
                      <a:r>
                        <a:rPr lang="en-US" altLang="zh-CN" sz="1600" dirty="0" smtClean="0"/>
                        <a:t>Low</a:t>
                      </a:r>
                      <a:endParaRPr lang="zh-CN" altLang="en-US" sz="1600" dirty="0"/>
                    </a:p>
                  </a:txBody>
                  <a:tcPr marL="0" marR="0" marT="0" marB="0">
                    <a:solidFill>
                      <a:schemeClr val="accent5">
                        <a:lumMod val="60000"/>
                        <a:lumOff val="40000"/>
                      </a:schemeClr>
                    </a:solidFill>
                  </a:tcPr>
                </a:tc>
              </a:tr>
              <a:tr h="340042">
                <a:tc vMerge="1">
                  <a:txBody>
                    <a:bodyPr/>
                    <a:lstStyle/>
                    <a:p>
                      <a:endParaRPr lang="zh-CN" altLang="en-US" dirty="0"/>
                    </a:p>
                  </a:txBody>
                  <a:tcPr/>
                </a:tc>
                <a:tc>
                  <a:txBody>
                    <a:bodyPr/>
                    <a:lstStyle/>
                    <a:p>
                      <a:r>
                        <a:rPr lang="en-US" altLang="zh-CN" sz="1600" dirty="0" smtClean="0"/>
                        <a:t>Interactivity</a:t>
                      </a:r>
                      <a:endParaRPr lang="zh-CN" altLang="en-US" sz="1600" dirty="0"/>
                    </a:p>
                  </a:txBody>
                  <a:tcPr marL="0" marR="0" marT="0" marB="0"/>
                </a:tc>
                <a:tc>
                  <a:txBody>
                    <a:bodyPr/>
                    <a:lstStyle/>
                    <a:p>
                      <a:r>
                        <a:rPr lang="en-US" altLang="zh-CN" sz="1600" dirty="0" smtClean="0"/>
                        <a:t>High</a:t>
                      </a:r>
                      <a:endParaRPr lang="zh-CN" altLang="en-US" sz="1600" dirty="0"/>
                    </a:p>
                  </a:txBody>
                  <a:tcPr marL="0" marR="0" marT="0" marB="0">
                    <a:solidFill>
                      <a:schemeClr val="tx2">
                        <a:lumMod val="20000"/>
                        <a:lumOff val="80000"/>
                      </a:schemeClr>
                    </a:solidFill>
                  </a:tcPr>
                </a:tc>
                <a:tc>
                  <a:txBody>
                    <a:bodyPr/>
                    <a:lstStyle/>
                    <a:p>
                      <a:r>
                        <a:rPr lang="en-US" altLang="zh-CN" sz="1600" dirty="0" smtClean="0"/>
                        <a:t>Low</a:t>
                      </a:r>
                      <a:endParaRPr lang="zh-CN" altLang="en-US" sz="1600" dirty="0"/>
                    </a:p>
                  </a:txBody>
                  <a:tcPr marL="0" marR="0" marT="0" marB="0">
                    <a:solidFill>
                      <a:schemeClr val="tx2">
                        <a:lumMod val="60000"/>
                        <a:lumOff val="40000"/>
                      </a:schemeClr>
                    </a:solidFill>
                  </a:tcPr>
                </a:tc>
                <a:tc>
                  <a:txBody>
                    <a:bodyPr/>
                    <a:lstStyle/>
                    <a:p>
                      <a:r>
                        <a:rPr lang="en-US" altLang="zh-CN" sz="1600" dirty="0" smtClean="0"/>
                        <a:t>High</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Quality of Service</a:t>
                      </a:r>
                      <a:endParaRPr lang="zh-CN" altLang="en-US" sz="1600" dirty="0"/>
                    </a:p>
                  </a:txBody>
                  <a:tcPr marL="0" marR="0" marT="0" marB="0"/>
                </a:tc>
                <a:tc>
                  <a:txBody>
                    <a:bodyPr/>
                    <a:lstStyle/>
                    <a:p>
                      <a:r>
                        <a:rPr lang="en-US" altLang="zh-CN" sz="1600" dirty="0" smtClean="0"/>
                        <a:t>Low</a:t>
                      </a:r>
                      <a:endParaRPr lang="zh-CN" altLang="en-US" sz="1600" dirty="0"/>
                    </a:p>
                  </a:txBody>
                  <a:tcPr marL="0" marR="0" marT="0" marB="0">
                    <a:solidFill>
                      <a:schemeClr val="tx2">
                        <a:lumMod val="60000"/>
                        <a:lumOff val="40000"/>
                      </a:schemeClr>
                    </a:solidFill>
                  </a:tcPr>
                </a:tc>
                <a:tc>
                  <a:txBody>
                    <a:bodyPr/>
                    <a:lstStyle/>
                    <a:p>
                      <a:r>
                        <a:rPr lang="en-US" altLang="zh-CN" sz="1600" dirty="0" smtClean="0"/>
                        <a:t>High</a:t>
                      </a:r>
                      <a:endParaRPr lang="zh-CN" altLang="en-US" sz="1600" dirty="0"/>
                    </a:p>
                  </a:txBody>
                  <a:tcPr marL="0" marR="0" marT="0" marB="0">
                    <a:solidFill>
                      <a:schemeClr val="tx2">
                        <a:lumMod val="20000"/>
                        <a:lumOff val="80000"/>
                      </a:schemeClr>
                    </a:solidFill>
                  </a:tcPr>
                </a:tc>
                <a:tc>
                  <a:txBody>
                    <a:bodyPr/>
                    <a:lstStyle/>
                    <a:p>
                      <a:r>
                        <a:rPr lang="en-US" altLang="zh-CN" sz="1600" dirty="0" smtClean="0"/>
                        <a:t>Low</a:t>
                      </a:r>
                      <a:endParaRPr lang="zh-CN" altLang="en-US" sz="1600" dirty="0"/>
                    </a:p>
                  </a:txBody>
                  <a:tcPr marL="0" marR="0" marT="0" marB="0">
                    <a:solidFill>
                      <a:schemeClr val="accent5">
                        <a:lumMod val="60000"/>
                        <a:lumOff val="40000"/>
                      </a:schemeClr>
                    </a:solidFill>
                  </a:tcPr>
                </a:tc>
              </a:tr>
              <a:tr h="340042">
                <a:tc rowSpan="4">
                  <a:txBody>
                    <a:bodyPr/>
                    <a:lstStyle/>
                    <a:p>
                      <a:r>
                        <a:rPr lang="en-US" altLang="zh-CN" sz="1600" dirty="0" smtClean="0"/>
                        <a:t>Hardware</a:t>
                      </a:r>
                      <a:endParaRPr lang="zh-CN" altLang="en-US" sz="1600" dirty="0"/>
                    </a:p>
                  </a:txBody>
                  <a:tcPr marL="0" marR="0" marT="0" marB="0"/>
                </a:tc>
                <a:tc>
                  <a:txBody>
                    <a:bodyPr/>
                    <a:lstStyle/>
                    <a:p>
                      <a:r>
                        <a:rPr lang="en-US" altLang="zh-CN" sz="1600" b="0" dirty="0" smtClean="0"/>
                        <a:t>Terminal</a:t>
                      </a:r>
                      <a:endParaRPr lang="zh-CN" altLang="en-US" sz="1600" b="0" dirty="0"/>
                    </a:p>
                  </a:txBody>
                  <a:tcPr marL="0" marR="0" marT="0" marB="0"/>
                </a:tc>
                <a:tc>
                  <a:txBody>
                    <a:bodyPr/>
                    <a:lstStyle/>
                    <a:p>
                      <a:r>
                        <a:rPr lang="en-US" altLang="zh-CN" sz="1600" dirty="0" smtClean="0"/>
                        <a:t>PC</a:t>
                      </a:r>
                      <a:endParaRPr lang="zh-CN" altLang="en-US" sz="1600" dirty="0"/>
                    </a:p>
                  </a:txBody>
                  <a:tcPr marL="0" marR="0" marT="0" marB="0"/>
                </a:tc>
                <a:tc>
                  <a:txBody>
                    <a:bodyPr/>
                    <a:lstStyle/>
                    <a:p>
                      <a:r>
                        <a:rPr lang="en-US" altLang="zh-CN" sz="1600" dirty="0" smtClean="0"/>
                        <a:t>STB</a:t>
                      </a:r>
                      <a:endParaRPr lang="zh-CN" altLang="en-US" sz="1600" dirty="0"/>
                    </a:p>
                  </a:txBody>
                  <a:tcPr marL="0" marR="0" marT="0" marB="0"/>
                </a:tc>
                <a:tc>
                  <a:txBody>
                    <a:bodyPr/>
                    <a:lstStyle/>
                    <a:p>
                      <a:r>
                        <a:rPr lang="en-US" altLang="zh-CN" sz="1600" dirty="0" smtClean="0"/>
                        <a:t>Smart</a:t>
                      </a:r>
                      <a:r>
                        <a:rPr lang="en-US" altLang="zh-CN" sz="1600" baseline="0" dirty="0" smtClean="0"/>
                        <a:t> TV</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Computing</a:t>
                      </a:r>
                      <a:endParaRPr lang="zh-CN" altLang="en-US" sz="1600" dirty="0"/>
                    </a:p>
                  </a:txBody>
                  <a:tcPr marL="0" marR="0" marT="0" marB="0"/>
                </a:tc>
                <a:tc>
                  <a:txBody>
                    <a:bodyPr/>
                    <a:lstStyle/>
                    <a:p>
                      <a:r>
                        <a:rPr lang="en-US" altLang="zh-CN" sz="1600" dirty="0" smtClean="0"/>
                        <a:t>Powerful</a:t>
                      </a:r>
                      <a:endParaRPr lang="zh-CN" altLang="en-US" sz="1600" dirty="0"/>
                    </a:p>
                  </a:txBody>
                  <a:tcPr marL="0" marR="0" marT="0" marB="0">
                    <a:solidFill>
                      <a:schemeClr val="tx2">
                        <a:lumMod val="20000"/>
                        <a:lumOff val="80000"/>
                      </a:schemeClr>
                    </a:solidFill>
                  </a:tcPr>
                </a:tc>
                <a:tc>
                  <a:txBody>
                    <a:bodyPr/>
                    <a:lstStyle/>
                    <a:p>
                      <a:r>
                        <a:rPr lang="en-US" altLang="zh-CN" sz="1600" dirty="0" smtClean="0"/>
                        <a:t>Weak</a:t>
                      </a:r>
                      <a:endParaRPr lang="zh-CN" altLang="en-US" sz="1600" dirty="0"/>
                    </a:p>
                  </a:txBody>
                  <a:tcPr marL="0" marR="0" marT="0" marB="0">
                    <a:solidFill>
                      <a:schemeClr val="tx2">
                        <a:lumMod val="60000"/>
                        <a:lumOff val="40000"/>
                      </a:schemeClr>
                    </a:solidFill>
                  </a:tcPr>
                </a:tc>
                <a:tc>
                  <a:txBody>
                    <a:bodyPr/>
                    <a:lstStyle/>
                    <a:p>
                      <a:r>
                        <a:rPr lang="en-US" altLang="zh-CN" sz="1600" dirty="0" smtClean="0"/>
                        <a:t>Powerful</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Video processing</a:t>
                      </a:r>
                      <a:endParaRPr lang="zh-CN" altLang="en-US" sz="1600" dirty="0"/>
                    </a:p>
                  </a:txBody>
                  <a:tcPr marL="0" marR="0" marT="0" marB="0"/>
                </a:tc>
                <a:tc>
                  <a:txBody>
                    <a:bodyPr/>
                    <a:lstStyle/>
                    <a:p>
                      <a:r>
                        <a:rPr lang="en-US" altLang="zh-CN" sz="1600" dirty="0" smtClean="0"/>
                        <a:t>Weak</a:t>
                      </a:r>
                      <a:endParaRPr lang="zh-CN" altLang="en-US" sz="1600" dirty="0"/>
                    </a:p>
                  </a:txBody>
                  <a:tcPr marL="0" marR="0" marT="0" marB="0">
                    <a:solidFill>
                      <a:schemeClr val="tx2">
                        <a:lumMod val="60000"/>
                        <a:lumOff val="40000"/>
                      </a:schemeClr>
                    </a:solidFill>
                  </a:tcPr>
                </a:tc>
                <a:tc>
                  <a:txBody>
                    <a:bodyPr/>
                    <a:lstStyle/>
                    <a:p>
                      <a:r>
                        <a:rPr lang="en-US" altLang="zh-CN" sz="1600" dirty="0" smtClean="0"/>
                        <a:t>Powerful</a:t>
                      </a:r>
                      <a:endParaRPr lang="zh-CN" altLang="en-US" sz="1600" dirty="0"/>
                    </a:p>
                  </a:txBody>
                  <a:tcPr marL="0" marR="0" marT="0" marB="0">
                    <a:solidFill>
                      <a:schemeClr val="tx2">
                        <a:lumMod val="20000"/>
                        <a:lumOff val="80000"/>
                      </a:schemeClr>
                    </a:solidFill>
                  </a:tcPr>
                </a:tc>
                <a:tc>
                  <a:txBody>
                    <a:bodyPr/>
                    <a:lstStyle/>
                    <a:p>
                      <a:r>
                        <a:rPr lang="en-US" altLang="zh-CN" sz="1600" dirty="0" smtClean="0"/>
                        <a:t>Powerful</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Cost</a:t>
                      </a:r>
                      <a:endParaRPr lang="zh-CN" altLang="en-US" sz="1600" dirty="0"/>
                    </a:p>
                  </a:txBody>
                  <a:tcPr marL="0" marR="0" marT="0" marB="0"/>
                </a:tc>
                <a:tc>
                  <a:txBody>
                    <a:bodyPr/>
                    <a:lstStyle/>
                    <a:p>
                      <a:r>
                        <a:rPr lang="en-US" altLang="zh-CN" sz="1600" dirty="0" smtClean="0"/>
                        <a:t>High</a:t>
                      </a:r>
                      <a:endParaRPr lang="zh-CN" altLang="en-US" sz="1600" dirty="0"/>
                    </a:p>
                  </a:txBody>
                  <a:tcPr marL="0" marR="0" marT="0" marB="0">
                    <a:solidFill>
                      <a:schemeClr val="tx2">
                        <a:lumMod val="60000"/>
                        <a:lumOff val="40000"/>
                      </a:schemeClr>
                    </a:solidFill>
                  </a:tcPr>
                </a:tc>
                <a:tc>
                  <a:txBody>
                    <a:bodyPr/>
                    <a:lstStyle/>
                    <a:p>
                      <a:r>
                        <a:rPr lang="en-US" altLang="zh-CN" sz="1600" dirty="0" smtClean="0"/>
                        <a:t>Low</a:t>
                      </a:r>
                      <a:endParaRPr lang="zh-CN" altLang="en-US" sz="1600" dirty="0"/>
                    </a:p>
                  </a:txBody>
                  <a:tcPr marL="0" marR="0" marT="0" marB="0">
                    <a:solidFill>
                      <a:schemeClr val="tx2">
                        <a:lumMod val="20000"/>
                        <a:lumOff val="80000"/>
                      </a:schemeClr>
                    </a:solidFill>
                  </a:tcPr>
                </a:tc>
                <a:tc>
                  <a:txBody>
                    <a:bodyPr/>
                    <a:lstStyle/>
                    <a:p>
                      <a:r>
                        <a:rPr lang="en-US" altLang="zh-CN" sz="1600" dirty="0" smtClean="0"/>
                        <a:t>High</a:t>
                      </a:r>
                      <a:endParaRPr lang="zh-CN" altLang="en-US" sz="1600" dirty="0"/>
                    </a:p>
                  </a:txBody>
                  <a:tcPr marL="0" marR="0" marT="0" marB="0">
                    <a:solidFill>
                      <a:schemeClr val="accent5">
                        <a:lumMod val="60000"/>
                        <a:lumOff val="40000"/>
                      </a:schemeClr>
                    </a:solidFill>
                  </a:tcPr>
                </a:tc>
              </a:tr>
              <a:tr h="340042">
                <a:tc rowSpan="2">
                  <a:txBody>
                    <a:bodyPr/>
                    <a:lstStyle/>
                    <a:p>
                      <a:r>
                        <a:rPr lang="en-US" altLang="zh-CN" sz="1600" dirty="0" smtClean="0"/>
                        <a:t>Software</a:t>
                      </a:r>
                      <a:endParaRPr lang="zh-CN" altLang="en-US" sz="1600" dirty="0"/>
                    </a:p>
                  </a:txBody>
                  <a:tcPr marL="0" marR="0" marT="0" marB="0"/>
                </a:tc>
                <a:tc>
                  <a:txBody>
                    <a:bodyPr/>
                    <a:lstStyle/>
                    <a:p>
                      <a:r>
                        <a:rPr lang="en-US" altLang="zh-CN" sz="1600" dirty="0" smtClean="0"/>
                        <a:t>Operating</a:t>
                      </a:r>
                      <a:r>
                        <a:rPr lang="en-US" altLang="zh-CN" sz="1600" baseline="0" dirty="0" smtClean="0"/>
                        <a:t> System</a:t>
                      </a:r>
                      <a:endParaRPr lang="zh-CN" altLang="en-US" sz="1600" dirty="0"/>
                    </a:p>
                  </a:txBody>
                  <a:tcPr marL="0" marR="0" marT="0" marB="0"/>
                </a:tc>
                <a:tc>
                  <a:txBody>
                    <a:bodyPr/>
                    <a:lstStyle/>
                    <a:p>
                      <a:r>
                        <a:rPr lang="en-US" altLang="zh-CN" sz="1600" dirty="0" smtClean="0"/>
                        <a:t>General purpose</a:t>
                      </a:r>
                      <a:endParaRPr lang="zh-CN" altLang="en-US" sz="1600" dirty="0"/>
                    </a:p>
                  </a:txBody>
                  <a:tcPr marL="0" marR="0" marT="0" marB="0"/>
                </a:tc>
                <a:tc>
                  <a:txBody>
                    <a:bodyPr/>
                    <a:lstStyle/>
                    <a:p>
                      <a:r>
                        <a:rPr lang="en-US" altLang="zh-CN" sz="1600" dirty="0" smtClean="0"/>
                        <a:t>Embedded</a:t>
                      </a:r>
                      <a:endParaRPr lang="zh-CN" altLang="en-US" sz="1600" dirty="0"/>
                    </a:p>
                  </a:txBody>
                  <a:tcPr marL="0" marR="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General purpose</a:t>
                      </a:r>
                      <a:endParaRPr lang="zh-CN" altLang="en-US" sz="1600" dirty="0" smtClean="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Applications</a:t>
                      </a:r>
                      <a:endParaRPr lang="zh-CN" altLang="en-US" sz="1600" dirty="0"/>
                    </a:p>
                  </a:txBody>
                  <a:tcPr marL="0" marR="0" marT="0" marB="0"/>
                </a:tc>
                <a:tc>
                  <a:txBody>
                    <a:bodyPr/>
                    <a:lstStyle/>
                    <a:p>
                      <a:r>
                        <a:rPr lang="en-US" altLang="zh-CN" sz="1600" dirty="0" smtClean="0"/>
                        <a:t>Rich</a:t>
                      </a:r>
                      <a:endParaRPr lang="zh-CN" altLang="en-US" sz="1600" dirty="0"/>
                    </a:p>
                  </a:txBody>
                  <a:tcPr marL="0" marR="0" marT="0" marB="0">
                    <a:solidFill>
                      <a:schemeClr val="tx2">
                        <a:lumMod val="20000"/>
                        <a:lumOff val="80000"/>
                      </a:schemeClr>
                    </a:solidFill>
                  </a:tcPr>
                </a:tc>
                <a:tc>
                  <a:txBody>
                    <a:bodyPr/>
                    <a:lstStyle/>
                    <a:p>
                      <a:r>
                        <a:rPr lang="en-US" altLang="zh-CN" sz="1600" dirty="0" smtClean="0"/>
                        <a:t>Simple</a:t>
                      </a:r>
                      <a:endParaRPr lang="zh-CN" altLang="en-US" sz="1600" dirty="0"/>
                    </a:p>
                  </a:txBody>
                  <a:tcPr marL="0" marR="0" marT="0" marB="0">
                    <a:solidFill>
                      <a:schemeClr val="tx2">
                        <a:lumMod val="60000"/>
                        <a:lumOff val="40000"/>
                      </a:schemeClr>
                    </a:solidFill>
                  </a:tcPr>
                </a:tc>
                <a:tc>
                  <a:txBody>
                    <a:bodyPr/>
                    <a:lstStyle/>
                    <a:p>
                      <a:r>
                        <a:rPr lang="en-US" altLang="zh-CN" sz="1600" dirty="0" smtClean="0"/>
                        <a:t>Rich</a:t>
                      </a:r>
                      <a:endParaRPr lang="zh-CN" altLang="en-US" sz="1600" dirty="0"/>
                    </a:p>
                  </a:txBody>
                  <a:tcPr marL="0" marR="0" marT="0" marB="0">
                    <a:solidFill>
                      <a:schemeClr val="accent5">
                        <a:lumMod val="20000"/>
                        <a:lumOff val="80000"/>
                      </a:schemeClr>
                    </a:solidFill>
                  </a:tcPr>
                </a:tc>
              </a:tr>
              <a:tr h="340042">
                <a:tc rowSpan="2">
                  <a:txBody>
                    <a:bodyPr/>
                    <a:lstStyle/>
                    <a:p>
                      <a:r>
                        <a:rPr lang="en-US" altLang="zh-CN" sz="1600" dirty="0" smtClean="0"/>
                        <a:t>User </a:t>
                      </a:r>
                    </a:p>
                    <a:p>
                      <a:r>
                        <a:rPr lang="en-US" altLang="zh-CN" sz="1600" dirty="0" smtClean="0"/>
                        <a:t>Interaction</a:t>
                      </a:r>
                      <a:endParaRPr lang="zh-CN" altLang="en-US" sz="1600" dirty="0"/>
                    </a:p>
                  </a:txBody>
                  <a:tcPr marL="0" marR="0" marT="0" marB="0"/>
                </a:tc>
                <a:tc>
                  <a:txBody>
                    <a:bodyPr/>
                    <a:lstStyle/>
                    <a:p>
                      <a:r>
                        <a:rPr lang="en-US" altLang="zh-CN" sz="1600" dirty="0" smtClean="0"/>
                        <a:t>Device</a:t>
                      </a:r>
                      <a:endParaRPr lang="zh-CN" altLang="en-US" sz="1600" dirty="0"/>
                    </a:p>
                  </a:txBody>
                  <a:tcPr marL="0" marR="0" marT="0" marB="0"/>
                </a:tc>
                <a:tc>
                  <a:txBody>
                    <a:bodyPr/>
                    <a:lstStyle/>
                    <a:p>
                      <a:r>
                        <a:rPr lang="en-US" altLang="zh-CN" sz="1600" dirty="0" smtClean="0"/>
                        <a:t>Mouse,</a:t>
                      </a:r>
                      <a:r>
                        <a:rPr lang="en-US" altLang="zh-CN" sz="1600" baseline="0" dirty="0" smtClean="0"/>
                        <a:t> Keyboard</a:t>
                      </a:r>
                      <a:endParaRPr lang="zh-CN" altLang="en-US" sz="1600" dirty="0"/>
                    </a:p>
                  </a:txBody>
                  <a:tcPr marL="0" marR="0" marT="0" marB="0"/>
                </a:tc>
                <a:tc>
                  <a:txBody>
                    <a:bodyPr/>
                    <a:lstStyle/>
                    <a:p>
                      <a:r>
                        <a:rPr lang="en-US" altLang="zh-CN" sz="1600" dirty="0" smtClean="0"/>
                        <a:t>Remote Control</a:t>
                      </a:r>
                      <a:endParaRPr lang="zh-CN" altLang="en-US" sz="1600" dirty="0"/>
                    </a:p>
                  </a:txBody>
                  <a:tcPr marL="0" marR="0" marT="0" marB="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Mouse,</a:t>
                      </a:r>
                      <a:r>
                        <a:rPr lang="en-US" altLang="zh-CN" sz="1600" baseline="0" dirty="0" smtClean="0"/>
                        <a:t> Keyboard</a:t>
                      </a:r>
                      <a:endParaRPr lang="zh-CN" altLang="en-US" sz="1600" dirty="0" smtClean="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Interaction mode</a:t>
                      </a:r>
                      <a:endParaRPr lang="zh-CN" altLang="en-US" sz="1600" dirty="0"/>
                    </a:p>
                  </a:txBody>
                  <a:tcPr marL="0" marR="0" marT="0" marB="0"/>
                </a:tc>
                <a:tc>
                  <a:txBody>
                    <a:bodyPr/>
                    <a:lstStyle/>
                    <a:p>
                      <a:r>
                        <a:rPr lang="en-US" altLang="zh-CN" sz="1600" dirty="0" smtClean="0"/>
                        <a:t>Sophisticated</a:t>
                      </a:r>
                      <a:endParaRPr lang="zh-CN" altLang="en-US" sz="1600" dirty="0"/>
                    </a:p>
                  </a:txBody>
                  <a:tcPr marL="0" marR="0" marT="0" marB="0"/>
                </a:tc>
                <a:tc>
                  <a:txBody>
                    <a:bodyPr/>
                    <a:lstStyle/>
                    <a:p>
                      <a:r>
                        <a:rPr lang="en-US" altLang="zh-CN" sz="1600" dirty="0" smtClean="0"/>
                        <a:t>Simple</a:t>
                      </a:r>
                      <a:endParaRPr lang="zh-CN" altLang="en-US" sz="1600" dirty="0"/>
                    </a:p>
                  </a:txBody>
                  <a:tcPr marL="0" marR="0" marT="0" marB="0">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Sophisticated</a:t>
                      </a:r>
                      <a:endParaRPr lang="zh-CN" altLang="en-US" sz="1600" dirty="0" smtClean="0"/>
                    </a:p>
                  </a:txBody>
                  <a:tcPr marL="0" marR="0" marT="0" marB="0">
                    <a:solidFill>
                      <a:schemeClr val="accent5">
                        <a:lumMod val="20000"/>
                        <a:lumOff val="80000"/>
                      </a:schemeClr>
                    </a:solidFill>
                  </a:tcPr>
                </a:tc>
              </a:tr>
              <a:tr h="340042">
                <a:tc rowSpan="3">
                  <a:txBody>
                    <a:bodyPr/>
                    <a:lstStyle/>
                    <a:p>
                      <a:r>
                        <a:rPr lang="en-US" altLang="zh-CN" sz="1600" dirty="0" smtClean="0"/>
                        <a:t>Network</a:t>
                      </a:r>
                      <a:endParaRPr lang="zh-CN" altLang="en-US" sz="1600" dirty="0"/>
                    </a:p>
                  </a:txBody>
                  <a:tcPr marL="0" marR="0" marT="0" marB="0"/>
                </a:tc>
                <a:tc>
                  <a:txBody>
                    <a:bodyPr/>
                    <a:lstStyle/>
                    <a:p>
                      <a:r>
                        <a:rPr lang="en-US" altLang="zh-CN" sz="1600" dirty="0" smtClean="0"/>
                        <a:t>Connection</a:t>
                      </a:r>
                      <a:endParaRPr lang="zh-CN" altLang="en-US" sz="1600" dirty="0"/>
                    </a:p>
                  </a:txBody>
                  <a:tcPr marL="0" marR="0" marT="0" marB="0"/>
                </a:tc>
                <a:tc>
                  <a:txBody>
                    <a:bodyPr/>
                    <a:lstStyle/>
                    <a:p>
                      <a:r>
                        <a:rPr lang="en-US" altLang="zh-CN" sz="1600" dirty="0" smtClean="0"/>
                        <a:t>Internet</a:t>
                      </a:r>
                      <a:endParaRPr lang="zh-CN" altLang="en-US" sz="1600" dirty="0"/>
                    </a:p>
                  </a:txBody>
                  <a:tcPr marL="0" marR="0" marT="0" marB="0"/>
                </a:tc>
                <a:tc>
                  <a:txBody>
                    <a:bodyPr/>
                    <a:lstStyle/>
                    <a:p>
                      <a:r>
                        <a:rPr lang="en-US" altLang="zh-CN" sz="1600" b="0" dirty="0" smtClean="0"/>
                        <a:t>ISP</a:t>
                      </a:r>
                      <a:r>
                        <a:rPr lang="zh-CN" altLang="en-US" sz="1600" b="0" dirty="0" smtClean="0"/>
                        <a:t> </a:t>
                      </a:r>
                      <a:r>
                        <a:rPr lang="en-US" altLang="zh-CN" sz="1600" b="0" dirty="0" smtClean="0"/>
                        <a:t>private network</a:t>
                      </a:r>
                      <a:endParaRPr lang="zh-CN" altLang="en-US" sz="1600" b="0" dirty="0"/>
                    </a:p>
                  </a:txBody>
                  <a:tcPr marL="0" marR="0" marT="0" marB="0"/>
                </a:tc>
                <a:tc>
                  <a:txBody>
                    <a:bodyPr/>
                    <a:lstStyle/>
                    <a:p>
                      <a:r>
                        <a:rPr lang="en-US" altLang="zh-CN" sz="1600" dirty="0" smtClean="0"/>
                        <a:t>Internet</a:t>
                      </a:r>
                      <a:endParaRPr lang="zh-CN" altLang="en-US" sz="1600" dirty="0"/>
                    </a:p>
                  </a:txBody>
                  <a:tcPr marL="0" marR="0" marT="0" marB="0">
                    <a:solidFill>
                      <a:schemeClr val="accent5">
                        <a:lumMod val="20000"/>
                        <a:lumOff val="80000"/>
                      </a:schemeClr>
                    </a:solidFill>
                  </a:tcPr>
                </a:tc>
              </a:tr>
              <a:tr h="340042">
                <a:tc vMerge="1">
                  <a:txBody>
                    <a:bodyPr/>
                    <a:lstStyle/>
                    <a:p>
                      <a:endParaRPr lang="zh-CN" altLang="en-US" dirty="0"/>
                    </a:p>
                  </a:txBody>
                  <a:tcPr/>
                </a:tc>
                <a:tc>
                  <a:txBody>
                    <a:bodyPr/>
                    <a:lstStyle/>
                    <a:p>
                      <a:r>
                        <a:rPr lang="en-US" altLang="zh-CN" sz="1600" dirty="0" smtClean="0"/>
                        <a:t>Bandwidth</a:t>
                      </a:r>
                      <a:endParaRPr lang="zh-CN" altLang="en-US" sz="1600" dirty="0"/>
                    </a:p>
                  </a:txBody>
                  <a:tcPr marL="0" marR="0" marT="0" marB="0"/>
                </a:tc>
                <a:tc>
                  <a:txBody>
                    <a:bodyPr/>
                    <a:lstStyle/>
                    <a:p>
                      <a:r>
                        <a:rPr lang="en-US" altLang="zh-CN" sz="1600" dirty="0" smtClean="0"/>
                        <a:t>Low</a:t>
                      </a:r>
                      <a:endParaRPr lang="zh-CN" altLang="en-US" sz="1600" dirty="0"/>
                    </a:p>
                  </a:txBody>
                  <a:tcPr marL="0" marR="0" marT="0" marB="0">
                    <a:solidFill>
                      <a:schemeClr val="tx2">
                        <a:lumMod val="60000"/>
                        <a:lumOff val="40000"/>
                      </a:schemeClr>
                    </a:solidFill>
                  </a:tcPr>
                </a:tc>
                <a:tc>
                  <a:txBody>
                    <a:bodyPr/>
                    <a:lstStyle/>
                    <a:p>
                      <a:r>
                        <a:rPr lang="en-US" altLang="zh-CN" sz="1600" dirty="0" smtClean="0"/>
                        <a:t>high</a:t>
                      </a:r>
                      <a:endParaRPr lang="zh-CN" altLang="en-US" sz="1600" dirty="0"/>
                    </a:p>
                  </a:txBody>
                  <a:tcPr marL="0" marR="0" marT="0" marB="0">
                    <a:solidFill>
                      <a:schemeClr val="tx2">
                        <a:lumMod val="20000"/>
                        <a:lumOff val="80000"/>
                      </a:schemeClr>
                    </a:solidFill>
                  </a:tcPr>
                </a:tc>
                <a:tc>
                  <a:txBody>
                    <a:bodyPr/>
                    <a:lstStyle/>
                    <a:p>
                      <a:r>
                        <a:rPr lang="en-US" altLang="zh-CN" sz="1600" dirty="0" smtClean="0"/>
                        <a:t>Low</a:t>
                      </a:r>
                      <a:endParaRPr lang="zh-CN" altLang="en-US" sz="1600" dirty="0"/>
                    </a:p>
                  </a:txBody>
                  <a:tcPr marL="0" marR="0" marT="0" marB="0">
                    <a:solidFill>
                      <a:schemeClr val="accent5">
                        <a:lumMod val="60000"/>
                        <a:lumOff val="40000"/>
                      </a:schemeClr>
                    </a:solidFill>
                  </a:tcPr>
                </a:tc>
              </a:tr>
              <a:tr h="274323">
                <a:tc vMerge="1">
                  <a:txBody>
                    <a:bodyPr/>
                    <a:lstStyle/>
                    <a:p>
                      <a:endParaRPr lang="zh-CN" altLang="en-US" dirty="0"/>
                    </a:p>
                  </a:txBody>
                  <a:tcPr/>
                </a:tc>
                <a:tc>
                  <a:txBody>
                    <a:bodyPr/>
                    <a:lstStyle/>
                    <a:p>
                      <a:r>
                        <a:rPr lang="en-US" altLang="zh-CN" sz="1600" dirty="0" smtClean="0"/>
                        <a:t>Reliability</a:t>
                      </a:r>
                      <a:endParaRPr lang="zh-CN" altLang="en-US" sz="1600" dirty="0"/>
                    </a:p>
                  </a:txBody>
                  <a:tcPr marL="0" marR="0" marT="0" marB="0"/>
                </a:tc>
                <a:tc>
                  <a:txBody>
                    <a:bodyPr/>
                    <a:lstStyle/>
                    <a:p>
                      <a:r>
                        <a:rPr lang="en-US" altLang="zh-CN" sz="1600" dirty="0" smtClean="0"/>
                        <a:t>Low</a:t>
                      </a:r>
                      <a:endParaRPr lang="zh-CN" altLang="en-US" sz="1600" dirty="0"/>
                    </a:p>
                  </a:txBody>
                  <a:tcPr marL="0" marR="0" marT="0" marB="0">
                    <a:solidFill>
                      <a:schemeClr val="tx2">
                        <a:lumMod val="60000"/>
                        <a:lumOff val="40000"/>
                      </a:schemeClr>
                    </a:solidFill>
                  </a:tcPr>
                </a:tc>
                <a:tc>
                  <a:txBody>
                    <a:bodyPr/>
                    <a:lstStyle/>
                    <a:p>
                      <a:r>
                        <a:rPr lang="en-US" altLang="zh-CN" sz="1600" dirty="0" smtClean="0"/>
                        <a:t>High</a:t>
                      </a:r>
                      <a:endParaRPr lang="zh-CN" altLang="en-US" sz="1600" dirty="0"/>
                    </a:p>
                  </a:txBody>
                  <a:tcPr marL="0" marR="0" marT="0" marB="0">
                    <a:solidFill>
                      <a:schemeClr val="tx2">
                        <a:lumMod val="20000"/>
                        <a:lumOff val="80000"/>
                      </a:schemeClr>
                    </a:solidFill>
                  </a:tcPr>
                </a:tc>
                <a:tc>
                  <a:txBody>
                    <a:bodyPr/>
                    <a:lstStyle/>
                    <a:p>
                      <a:r>
                        <a:rPr lang="en-US" altLang="zh-CN" sz="1600" dirty="0" smtClean="0"/>
                        <a:t>Low</a:t>
                      </a:r>
                      <a:endParaRPr lang="zh-CN" altLang="en-US" sz="1600" dirty="0"/>
                    </a:p>
                  </a:txBody>
                  <a:tcPr marL="0" marR="0" marT="0" marB="0">
                    <a:solidFill>
                      <a:schemeClr val="accent5">
                        <a:lumMod val="60000"/>
                        <a:lumOff val="40000"/>
                      </a:schemeClr>
                    </a:solidFill>
                  </a:tcPr>
                </a:tc>
              </a:tr>
            </a:tbl>
          </a:graphicData>
        </a:graphic>
      </p:graphicFrame>
      <p:sp>
        <p:nvSpPr>
          <p:cNvPr id="7" name="标题 1"/>
          <p:cNvSpPr>
            <a:spLocks noGrp="1"/>
          </p:cNvSpPr>
          <p:nvPr>
            <p:ph type="title"/>
          </p:nvPr>
        </p:nvSpPr>
        <p:spPr>
          <a:xfrm>
            <a:off x="457200" y="-24"/>
            <a:ext cx="8258204" cy="511175"/>
          </a:xfrm>
        </p:spPr>
        <p:txBody>
          <a:bodyPr/>
          <a:lstStyle/>
          <a:p>
            <a:pPr>
              <a:defRPr/>
            </a:pPr>
            <a:r>
              <a:rPr sz="3200" dirty="0" smtClean="0"/>
              <a:t>网络视频、互联网电视与</a:t>
            </a:r>
            <a:r>
              <a:rPr lang="en-US" altLang="zh-CN" sz="3200" dirty="0" smtClean="0"/>
              <a:t>IPTV</a:t>
            </a:r>
            <a:r>
              <a:rPr sz="3200" dirty="0" smtClean="0"/>
              <a:t>的对比分析</a:t>
            </a:r>
            <a:endParaRPr sz="3200" dirty="0"/>
          </a:p>
        </p:txBody>
      </p:sp>
    </p:spTree>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28662" y="457200"/>
            <a:ext cx="8215338" cy="563563"/>
          </a:xfrm>
        </p:spPr>
        <p:txBody>
          <a:bodyPr/>
          <a:lstStyle/>
          <a:p>
            <a:r>
              <a:rPr lang="en-US" altLang="zh-CN" sz="3200" dirty="0" smtClean="0"/>
              <a:t>Google TV</a:t>
            </a:r>
            <a:r>
              <a:rPr lang="zh-CN" altLang="en-US" sz="3200" dirty="0" smtClean="0"/>
              <a:t>：开放的平台，电视的搜索门户</a:t>
            </a:r>
            <a:endParaRPr lang="zh-CN" altLang="en-US" sz="3200" dirty="0"/>
          </a:p>
        </p:txBody>
      </p:sp>
      <p:sp>
        <p:nvSpPr>
          <p:cNvPr id="3" name="内容占位符 2"/>
          <p:cNvSpPr>
            <a:spLocks noGrp="1"/>
          </p:cNvSpPr>
          <p:nvPr>
            <p:ph idx="1"/>
          </p:nvPr>
        </p:nvSpPr>
        <p:spPr>
          <a:xfrm>
            <a:off x="571472" y="1071546"/>
            <a:ext cx="8115328" cy="5000642"/>
          </a:xfrm>
        </p:spPr>
        <p:txBody>
          <a:bodyPr/>
          <a:lstStyle/>
          <a:p>
            <a:r>
              <a:rPr lang="en-US" altLang="zh-CN" sz="2000" dirty="0" smtClean="0"/>
              <a:t>2010</a:t>
            </a:r>
            <a:r>
              <a:rPr lang="zh-CN" altLang="en-US" sz="2000" dirty="0" smtClean="0"/>
              <a:t>年</a:t>
            </a:r>
            <a:r>
              <a:rPr lang="en-US" altLang="zh-CN" sz="2000" dirty="0" smtClean="0"/>
              <a:t>10</a:t>
            </a:r>
            <a:r>
              <a:rPr lang="zh-CN" altLang="en-US" sz="2000" dirty="0" smtClean="0"/>
              <a:t>月推出 ，内容上遭到</a:t>
            </a:r>
            <a:r>
              <a:rPr lang="en-US" altLang="zh-CN" sz="2000" dirty="0" smtClean="0"/>
              <a:t>ABC</a:t>
            </a:r>
            <a:r>
              <a:rPr lang="zh-CN" altLang="en-US" sz="2000" dirty="0" smtClean="0"/>
              <a:t>、</a:t>
            </a:r>
            <a:r>
              <a:rPr lang="en-US" altLang="zh-CN" sz="2000" dirty="0" smtClean="0"/>
              <a:t>NBC</a:t>
            </a:r>
            <a:r>
              <a:rPr lang="zh-CN" altLang="en-US" sz="2000" dirty="0" smtClean="0"/>
              <a:t>、</a:t>
            </a:r>
            <a:r>
              <a:rPr lang="en-US" altLang="zh-CN" sz="2000" dirty="0" smtClean="0"/>
              <a:t>CBS</a:t>
            </a:r>
            <a:r>
              <a:rPr lang="zh-CN" altLang="en-US" sz="2000" dirty="0" smtClean="0"/>
              <a:t>和</a:t>
            </a:r>
            <a:r>
              <a:rPr lang="en-US" altLang="zh-CN" sz="2000" dirty="0" smtClean="0"/>
              <a:t>Fox</a:t>
            </a:r>
            <a:r>
              <a:rPr lang="zh-CN" altLang="en-US" sz="2000" dirty="0" smtClean="0"/>
              <a:t>、</a:t>
            </a:r>
            <a:r>
              <a:rPr lang="en-US" altLang="zh-CN" sz="2000" dirty="0" smtClean="0"/>
              <a:t>Viacom</a:t>
            </a:r>
            <a:r>
              <a:rPr lang="zh-CN" altLang="en-US" sz="2000" dirty="0" smtClean="0"/>
              <a:t>五家公司的联手封杀</a:t>
            </a:r>
            <a:endParaRPr lang="en-US" altLang="zh-CN" sz="2000" dirty="0" smtClean="0"/>
          </a:p>
          <a:p>
            <a:r>
              <a:rPr lang="zh-CN" altLang="en-US" sz="2000" dirty="0" smtClean="0"/>
              <a:t>操作系统：</a:t>
            </a:r>
            <a:r>
              <a:rPr lang="en-US" altLang="zh-CN" sz="2000" dirty="0" smtClean="0"/>
              <a:t>Android 2.2</a:t>
            </a:r>
            <a:r>
              <a:rPr lang="zh-CN" altLang="zh-CN" sz="2000" dirty="0" smtClean="0"/>
              <a:t>（</a:t>
            </a:r>
            <a:r>
              <a:rPr lang="en-US" altLang="zh-CN" sz="2000" dirty="0" err="1" smtClean="0"/>
              <a:t>Froyo</a:t>
            </a:r>
            <a:r>
              <a:rPr lang="zh-CN" altLang="zh-CN" sz="2000" dirty="0" smtClean="0"/>
              <a:t>）</a:t>
            </a:r>
            <a:endParaRPr lang="en-US" altLang="zh-CN" sz="2000" dirty="0" smtClean="0"/>
          </a:p>
          <a:p>
            <a:pPr marL="342900" lvl="1" indent="-342900">
              <a:buClr>
                <a:schemeClr val="tx2"/>
              </a:buClr>
              <a:buFont typeface="Wingdings" pitchFamily="2" charset="2"/>
              <a:buChar char="v"/>
            </a:pPr>
            <a:r>
              <a:rPr lang="zh-CN" altLang="en-US" sz="2000" b="1" dirty="0" smtClean="0"/>
              <a:t>浏览器：</a:t>
            </a:r>
            <a:r>
              <a:rPr lang="en-US" altLang="zh-CN" sz="2000" b="1" dirty="0" smtClean="0"/>
              <a:t>Chrome</a:t>
            </a:r>
            <a:r>
              <a:rPr lang="zh-CN" altLang="en-US" sz="2000" b="1" dirty="0" smtClean="0"/>
              <a:t>，实现人机交互</a:t>
            </a:r>
            <a:endParaRPr lang="en-US" altLang="zh-CN" sz="2000" b="1" dirty="0" smtClean="0"/>
          </a:p>
          <a:p>
            <a:pPr marL="342900" lvl="1" indent="-342900">
              <a:buClr>
                <a:schemeClr val="tx2"/>
              </a:buClr>
              <a:buFont typeface="Wingdings" pitchFamily="2" charset="2"/>
              <a:buChar char="v"/>
            </a:pPr>
            <a:r>
              <a:rPr lang="zh-CN" altLang="en-US" sz="2000" b="1" dirty="0" smtClean="0"/>
              <a:t>阵容强大的合作伙伴</a:t>
            </a:r>
            <a:endParaRPr lang="en-US" altLang="zh-CN" sz="2000" b="1" dirty="0" smtClean="0"/>
          </a:p>
          <a:p>
            <a:pPr lvl="1">
              <a:buFont typeface="Arial" pitchFamily="34" charset="0"/>
              <a:buChar char="•"/>
              <a:defRPr/>
            </a:pPr>
            <a:r>
              <a:rPr lang="en-US" altLang="zh-CN" sz="1800" dirty="0" smtClean="0"/>
              <a:t>Sony</a:t>
            </a:r>
            <a:r>
              <a:rPr lang="zh-CN" altLang="zh-CN" sz="1800" dirty="0" smtClean="0"/>
              <a:t>提供大屏幕电视</a:t>
            </a:r>
            <a:endParaRPr lang="en-US" altLang="zh-CN" sz="1800" dirty="0" smtClean="0"/>
          </a:p>
          <a:p>
            <a:pPr lvl="1">
              <a:buFont typeface="Arial" pitchFamily="34" charset="0"/>
              <a:buChar char="•"/>
              <a:defRPr/>
            </a:pPr>
            <a:r>
              <a:rPr lang="en-US" altLang="zh-CN" sz="1800" dirty="0" smtClean="0"/>
              <a:t>Logitech</a:t>
            </a:r>
            <a:r>
              <a:rPr lang="zh-CN" altLang="zh-CN" sz="1800" dirty="0" smtClean="0"/>
              <a:t>（罗技）为其生产机顶盒</a:t>
            </a:r>
            <a:endParaRPr lang="en-US" altLang="zh-CN" sz="1800" dirty="0" smtClean="0"/>
          </a:p>
          <a:p>
            <a:pPr lvl="1">
              <a:buFont typeface="Arial" pitchFamily="34" charset="0"/>
              <a:buChar char="•"/>
              <a:defRPr/>
            </a:pPr>
            <a:r>
              <a:rPr lang="en-US" altLang="zh-CN" sz="1800" dirty="0" smtClean="0"/>
              <a:t>Dish Network</a:t>
            </a:r>
            <a:r>
              <a:rPr lang="zh-CN" altLang="zh-CN" sz="1800" dirty="0" smtClean="0"/>
              <a:t>提供卫星电视网络支持</a:t>
            </a:r>
            <a:endParaRPr lang="en-US" altLang="zh-CN" sz="1800" dirty="0" smtClean="0"/>
          </a:p>
          <a:p>
            <a:pPr lvl="1">
              <a:buFont typeface="Arial" pitchFamily="34" charset="0"/>
              <a:buChar char="•"/>
              <a:defRPr/>
            </a:pPr>
            <a:r>
              <a:rPr lang="en-US" altLang="zh-CN" sz="1800" dirty="0" smtClean="0"/>
              <a:t>Intel</a:t>
            </a:r>
            <a:r>
              <a:rPr lang="zh-CN" altLang="zh-CN" sz="1800" dirty="0" smtClean="0"/>
              <a:t>提供全程的</a:t>
            </a:r>
            <a:r>
              <a:rPr lang="en-US" altLang="zh-CN" sz="1800" dirty="0" smtClean="0"/>
              <a:t>Atom</a:t>
            </a:r>
            <a:r>
              <a:rPr lang="zh-CN" altLang="zh-CN" sz="1800" dirty="0" smtClean="0"/>
              <a:t>系列芯片</a:t>
            </a:r>
            <a:endParaRPr lang="en-US" altLang="zh-CN" sz="1800" dirty="0" smtClean="0"/>
          </a:p>
          <a:p>
            <a:pPr lvl="1">
              <a:buFont typeface="Arial" pitchFamily="34" charset="0"/>
              <a:buChar char="•"/>
              <a:defRPr/>
            </a:pPr>
            <a:r>
              <a:rPr lang="en-US" altLang="zh-CN" sz="1800" dirty="0" smtClean="0"/>
              <a:t>Adobe</a:t>
            </a:r>
            <a:r>
              <a:rPr lang="zh-CN" altLang="zh-CN" sz="1800" dirty="0" smtClean="0"/>
              <a:t>公司负责算法和视频格式</a:t>
            </a:r>
            <a:endParaRPr lang="en-US" altLang="zh-CN" sz="1800" dirty="0" smtClean="0"/>
          </a:p>
          <a:p>
            <a:pPr lvl="1">
              <a:buFont typeface="Arial" pitchFamily="34" charset="0"/>
              <a:buChar char="•"/>
              <a:defRPr/>
            </a:pPr>
            <a:r>
              <a:rPr lang="en-US" altLang="zh-CN" sz="1800" dirty="0" smtClean="0"/>
              <a:t>Best Buy</a:t>
            </a:r>
            <a:r>
              <a:rPr lang="zh-CN" altLang="zh-CN" sz="1800" dirty="0" smtClean="0"/>
              <a:t>（百思买）负责搭建营销渠道</a:t>
            </a:r>
            <a:endParaRPr lang="en-US" altLang="zh-CN" sz="1800" dirty="0" smtClean="0"/>
          </a:p>
          <a:p>
            <a:r>
              <a:rPr lang="zh-CN" altLang="en-US" sz="2000" dirty="0" smtClean="0"/>
              <a:t>四大核心功能</a:t>
            </a:r>
            <a:endParaRPr lang="en-US" altLang="zh-CN" sz="2000" dirty="0" smtClean="0"/>
          </a:p>
          <a:p>
            <a:pPr lvl="1">
              <a:buFont typeface="Arial" pitchFamily="34" charset="0"/>
              <a:buChar char="•"/>
              <a:defRPr/>
            </a:pPr>
            <a:r>
              <a:rPr lang="en-US" altLang="zh-CN" sz="1800" dirty="0" smtClean="0"/>
              <a:t>Queue</a:t>
            </a:r>
            <a:r>
              <a:rPr lang="zh-CN" altLang="en-US" sz="1800" dirty="0" smtClean="0"/>
              <a:t>（定制播放列表）</a:t>
            </a:r>
            <a:endParaRPr lang="en-US" altLang="zh-CN" sz="1800" dirty="0" smtClean="0"/>
          </a:p>
          <a:p>
            <a:pPr lvl="1">
              <a:buFont typeface="Arial" pitchFamily="34" charset="0"/>
              <a:buChar char="•"/>
              <a:defRPr/>
            </a:pPr>
            <a:r>
              <a:rPr lang="en-US" altLang="zh-CN" sz="1800" dirty="0" smtClean="0"/>
              <a:t>Subscription</a:t>
            </a:r>
            <a:r>
              <a:rPr lang="zh-CN" altLang="en-US" sz="1800" dirty="0" smtClean="0"/>
              <a:t>（订阅）</a:t>
            </a:r>
            <a:endParaRPr lang="en-US" altLang="zh-CN" sz="1800" dirty="0" smtClean="0"/>
          </a:p>
          <a:p>
            <a:pPr lvl="1">
              <a:buFont typeface="Arial" pitchFamily="34" charset="0"/>
              <a:buChar char="•"/>
              <a:defRPr/>
            </a:pPr>
            <a:r>
              <a:rPr lang="en-US" altLang="zh-CN" sz="1800" dirty="0" smtClean="0"/>
              <a:t>Search</a:t>
            </a:r>
            <a:r>
              <a:rPr lang="zh-CN" altLang="en-US" sz="1800" dirty="0" smtClean="0"/>
              <a:t>（搜索）：网络视频及电视台的列表</a:t>
            </a:r>
            <a:endParaRPr lang="en-US" altLang="zh-CN" sz="1800" dirty="0" smtClean="0"/>
          </a:p>
          <a:p>
            <a:pPr lvl="1">
              <a:buFont typeface="Arial" pitchFamily="34" charset="0"/>
              <a:buChar char="•"/>
              <a:defRPr/>
            </a:pPr>
            <a:r>
              <a:rPr lang="en-US" altLang="zh-CN" sz="1800" dirty="0" smtClean="0"/>
              <a:t>Explore</a:t>
            </a:r>
            <a:r>
              <a:rPr lang="zh-CN" altLang="en-US" sz="1800" dirty="0" smtClean="0"/>
              <a:t>（浏览）</a:t>
            </a:r>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图片 2" descr="google tv.jpg"/>
          <p:cNvPicPr>
            <a:picLocks noChangeAspect="1" noChangeArrowheads="1"/>
          </p:cNvPicPr>
          <p:nvPr/>
        </p:nvPicPr>
        <p:blipFill>
          <a:blip r:embed="rId2"/>
          <a:srcRect l="1363" t="11505" r="1540" b="11856"/>
          <a:stretch>
            <a:fillRect/>
          </a:stretch>
        </p:blipFill>
        <p:spPr bwMode="auto">
          <a:xfrm>
            <a:off x="6048375" y="1628775"/>
            <a:ext cx="2700338" cy="982663"/>
          </a:xfrm>
          <a:prstGeom prst="rect">
            <a:avLst/>
          </a:prstGeom>
          <a:noFill/>
          <a:ln w="9525">
            <a:noFill/>
            <a:miter lim="800000"/>
            <a:headEnd/>
            <a:tailEnd/>
          </a:ln>
        </p:spPr>
      </p:pic>
      <p:pic>
        <p:nvPicPr>
          <p:cNvPr id="6" name="图片 1"/>
          <p:cNvPicPr>
            <a:picLocks noChangeAspect="1" noChangeArrowheads="1"/>
          </p:cNvPicPr>
          <p:nvPr/>
        </p:nvPicPr>
        <p:blipFill>
          <a:blip r:embed="rId3"/>
          <a:srcRect/>
          <a:stretch>
            <a:fillRect/>
          </a:stretch>
        </p:blipFill>
        <p:spPr bwMode="auto">
          <a:xfrm>
            <a:off x="5795963" y="4071942"/>
            <a:ext cx="3060700" cy="16208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dirty="0" smtClean="0"/>
              <a:t>Google TV</a:t>
            </a:r>
            <a:r>
              <a:rPr dirty="0" smtClean="0"/>
              <a:t>的应用</a:t>
            </a:r>
            <a:endParaRPr dirty="0"/>
          </a:p>
        </p:txBody>
      </p:sp>
      <p:pic>
        <p:nvPicPr>
          <p:cNvPr id="19459" name="Picture 3"/>
          <p:cNvPicPr>
            <a:picLocks noChangeAspect="1" noChangeArrowheads="1"/>
          </p:cNvPicPr>
          <p:nvPr/>
        </p:nvPicPr>
        <p:blipFill>
          <a:blip r:embed="rId2"/>
          <a:srcRect b="53625"/>
          <a:stretch>
            <a:fillRect/>
          </a:stretch>
        </p:blipFill>
        <p:spPr bwMode="auto">
          <a:xfrm>
            <a:off x="539750" y="981075"/>
            <a:ext cx="6048375" cy="1079500"/>
          </a:xfrm>
          <a:prstGeom prst="rect">
            <a:avLst/>
          </a:prstGeom>
          <a:noFill/>
          <a:ln w="9525">
            <a:noFill/>
            <a:miter lim="800000"/>
            <a:headEnd/>
            <a:tailEnd/>
          </a:ln>
        </p:spPr>
      </p:pic>
      <p:sp>
        <p:nvSpPr>
          <p:cNvPr id="19460" name="TextBox 6"/>
          <p:cNvSpPr txBox="1">
            <a:spLocks noChangeArrowheads="1"/>
          </p:cNvSpPr>
          <p:nvPr/>
        </p:nvSpPr>
        <p:spPr bwMode="auto">
          <a:xfrm>
            <a:off x="6948488" y="1341438"/>
            <a:ext cx="1108075" cy="368300"/>
          </a:xfrm>
          <a:prstGeom prst="rect">
            <a:avLst/>
          </a:prstGeom>
          <a:noFill/>
          <a:ln w="9525">
            <a:noFill/>
            <a:miter lim="800000"/>
            <a:headEnd/>
            <a:tailEnd/>
          </a:ln>
        </p:spPr>
        <p:txBody>
          <a:bodyPr wrap="none">
            <a:spAutoFit/>
          </a:bodyPr>
          <a:lstStyle/>
          <a:p>
            <a:r>
              <a:rPr lang="zh-CN" altLang="en-US"/>
              <a:t>节目搜索</a:t>
            </a:r>
          </a:p>
        </p:txBody>
      </p:sp>
      <p:sp>
        <p:nvSpPr>
          <p:cNvPr id="19461" name="TextBox 7"/>
          <p:cNvSpPr txBox="1">
            <a:spLocks noChangeArrowheads="1"/>
          </p:cNvSpPr>
          <p:nvPr/>
        </p:nvSpPr>
        <p:spPr bwMode="auto">
          <a:xfrm>
            <a:off x="1476375" y="3851275"/>
            <a:ext cx="876300" cy="369888"/>
          </a:xfrm>
          <a:prstGeom prst="rect">
            <a:avLst/>
          </a:prstGeom>
          <a:noFill/>
          <a:ln w="9525">
            <a:noFill/>
            <a:miter lim="800000"/>
            <a:headEnd/>
            <a:tailEnd/>
          </a:ln>
        </p:spPr>
        <p:txBody>
          <a:bodyPr wrap="none">
            <a:spAutoFit/>
          </a:bodyPr>
          <a:lstStyle/>
          <a:p>
            <a:r>
              <a:rPr lang="zh-CN" altLang="en-US" sz="1800" dirty="0"/>
              <a:t>主界面</a:t>
            </a:r>
          </a:p>
        </p:txBody>
      </p:sp>
      <p:pic>
        <p:nvPicPr>
          <p:cNvPr id="19462" name="Picture 2"/>
          <p:cNvPicPr>
            <a:picLocks noChangeAspect="1" noChangeArrowheads="1"/>
          </p:cNvPicPr>
          <p:nvPr/>
        </p:nvPicPr>
        <p:blipFill>
          <a:blip r:embed="rId3"/>
          <a:srcRect l="56245"/>
          <a:stretch>
            <a:fillRect/>
          </a:stretch>
        </p:blipFill>
        <p:spPr bwMode="auto">
          <a:xfrm>
            <a:off x="3708400" y="2133600"/>
            <a:ext cx="2519363" cy="1646238"/>
          </a:xfrm>
          <a:prstGeom prst="rect">
            <a:avLst/>
          </a:prstGeom>
          <a:noFill/>
          <a:ln w="9525">
            <a:noFill/>
            <a:miter lim="800000"/>
            <a:headEnd/>
            <a:tailEnd/>
          </a:ln>
        </p:spPr>
      </p:pic>
      <p:pic>
        <p:nvPicPr>
          <p:cNvPr id="19463" name="Picture 2"/>
          <p:cNvPicPr>
            <a:picLocks noChangeAspect="1" noChangeArrowheads="1"/>
          </p:cNvPicPr>
          <p:nvPr/>
        </p:nvPicPr>
        <p:blipFill>
          <a:blip r:embed="rId4"/>
          <a:srcRect/>
          <a:stretch>
            <a:fillRect/>
          </a:stretch>
        </p:blipFill>
        <p:spPr bwMode="auto">
          <a:xfrm>
            <a:off x="6732588" y="2133600"/>
            <a:ext cx="2105025" cy="1619250"/>
          </a:xfrm>
          <a:prstGeom prst="rect">
            <a:avLst/>
          </a:prstGeom>
          <a:noFill/>
          <a:ln w="9525">
            <a:noFill/>
            <a:miter lim="800000"/>
            <a:headEnd/>
            <a:tailEnd/>
          </a:ln>
        </p:spPr>
      </p:pic>
      <p:sp>
        <p:nvSpPr>
          <p:cNvPr id="19464" name="TextBox 12"/>
          <p:cNvSpPr txBox="1">
            <a:spLocks noChangeArrowheads="1"/>
          </p:cNvSpPr>
          <p:nvPr/>
        </p:nvSpPr>
        <p:spPr bwMode="auto">
          <a:xfrm>
            <a:off x="4606925" y="3860800"/>
            <a:ext cx="798617" cy="369332"/>
          </a:xfrm>
          <a:prstGeom prst="rect">
            <a:avLst/>
          </a:prstGeom>
          <a:noFill/>
          <a:ln w="9525">
            <a:noFill/>
            <a:miter lim="800000"/>
            <a:headEnd/>
            <a:tailEnd/>
          </a:ln>
        </p:spPr>
        <p:txBody>
          <a:bodyPr wrap="none">
            <a:spAutoFit/>
          </a:bodyPr>
          <a:lstStyle/>
          <a:p>
            <a:r>
              <a:rPr lang="en-US" altLang="zh-CN" sz="1800"/>
              <a:t>apps</a:t>
            </a:r>
            <a:endParaRPr lang="zh-CN" altLang="en-US" sz="1800"/>
          </a:p>
        </p:txBody>
      </p:sp>
      <p:sp>
        <p:nvSpPr>
          <p:cNvPr id="19465" name="TextBox 13"/>
          <p:cNvSpPr txBox="1">
            <a:spLocks noChangeArrowheads="1"/>
          </p:cNvSpPr>
          <p:nvPr/>
        </p:nvSpPr>
        <p:spPr bwMode="auto">
          <a:xfrm>
            <a:off x="6948488" y="3860800"/>
            <a:ext cx="1800225" cy="369888"/>
          </a:xfrm>
          <a:prstGeom prst="rect">
            <a:avLst/>
          </a:prstGeom>
          <a:noFill/>
          <a:ln w="9525">
            <a:noFill/>
            <a:miter lim="800000"/>
            <a:headEnd/>
            <a:tailEnd/>
          </a:ln>
        </p:spPr>
        <p:txBody>
          <a:bodyPr wrap="none">
            <a:spAutoFit/>
          </a:bodyPr>
          <a:lstStyle/>
          <a:p>
            <a:r>
              <a:rPr lang="zh-CN" altLang="en-US" sz="1800" dirty="0"/>
              <a:t>手机作为遥控器</a:t>
            </a:r>
          </a:p>
        </p:txBody>
      </p:sp>
      <p:pic>
        <p:nvPicPr>
          <p:cNvPr id="19466" name="图片 14" descr="主界面.png">
            <a:hlinkClick r:id="rId5" action="ppaction://hlinksldjump"/>
          </p:cNvPr>
          <p:cNvPicPr>
            <a:picLocks noChangeAspect="1"/>
          </p:cNvPicPr>
          <p:nvPr/>
        </p:nvPicPr>
        <p:blipFill>
          <a:blip r:embed="rId6"/>
          <a:srcRect/>
          <a:stretch>
            <a:fillRect/>
          </a:stretch>
        </p:blipFill>
        <p:spPr bwMode="auto">
          <a:xfrm>
            <a:off x="184150" y="2205038"/>
            <a:ext cx="3235325" cy="1584325"/>
          </a:xfrm>
          <a:prstGeom prst="rect">
            <a:avLst/>
          </a:prstGeom>
          <a:noFill/>
          <a:ln w="9525">
            <a:noFill/>
            <a:miter lim="800000"/>
            <a:headEnd/>
            <a:tailEnd/>
          </a:ln>
        </p:spPr>
      </p:pic>
      <p:pic>
        <p:nvPicPr>
          <p:cNvPr id="19467" name="Picture 3"/>
          <p:cNvPicPr>
            <a:picLocks noChangeAspect="1" noChangeArrowheads="1"/>
          </p:cNvPicPr>
          <p:nvPr/>
        </p:nvPicPr>
        <p:blipFill>
          <a:blip r:embed="rId7"/>
          <a:srcRect/>
          <a:stretch>
            <a:fillRect/>
          </a:stretch>
        </p:blipFill>
        <p:spPr bwMode="auto">
          <a:xfrm>
            <a:off x="468313" y="4292600"/>
            <a:ext cx="2982912" cy="1944688"/>
          </a:xfrm>
          <a:prstGeom prst="rect">
            <a:avLst/>
          </a:prstGeom>
          <a:noFill/>
          <a:ln w="9525">
            <a:noFill/>
            <a:miter lim="800000"/>
            <a:headEnd/>
            <a:tailEnd/>
          </a:ln>
        </p:spPr>
      </p:pic>
      <p:sp>
        <p:nvSpPr>
          <p:cNvPr id="19468" name="TextBox 16"/>
          <p:cNvSpPr txBox="1">
            <a:spLocks noChangeArrowheads="1"/>
          </p:cNvSpPr>
          <p:nvPr/>
        </p:nvSpPr>
        <p:spPr bwMode="auto">
          <a:xfrm>
            <a:off x="900113" y="6372225"/>
            <a:ext cx="2659702" cy="369332"/>
          </a:xfrm>
          <a:prstGeom prst="rect">
            <a:avLst/>
          </a:prstGeom>
          <a:noFill/>
          <a:ln w="9525">
            <a:noFill/>
            <a:miter lim="800000"/>
            <a:headEnd/>
            <a:tailEnd/>
          </a:ln>
        </p:spPr>
        <p:txBody>
          <a:bodyPr wrap="none">
            <a:spAutoFit/>
          </a:bodyPr>
          <a:lstStyle/>
          <a:p>
            <a:r>
              <a:rPr lang="en-US" altLang="zh-CN" sz="1800"/>
              <a:t>Youtube</a:t>
            </a:r>
            <a:r>
              <a:rPr lang="zh-CN" altLang="en-US" sz="1800"/>
              <a:t>在电视上播放</a:t>
            </a:r>
          </a:p>
        </p:txBody>
      </p:sp>
      <p:pic>
        <p:nvPicPr>
          <p:cNvPr id="19469" name="图片 17" descr="同时浏览与观看.png"/>
          <p:cNvPicPr>
            <a:picLocks noChangeAspect="1"/>
          </p:cNvPicPr>
          <p:nvPr/>
        </p:nvPicPr>
        <p:blipFill>
          <a:blip r:embed="rId8"/>
          <a:srcRect/>
          <a:stretch>
            <a:fillRect/>
          </a:stretch>
        </p:blipFill>
        <p:spPr bwMode="auto">
          <a:xfrm>
            <a:off x="3708400" y="4365625"/>
            <a:ext cx="2735263" cy="1712913"/>
          </a:xfrm>
          <a:prstGeom prst="rect">
            <a:avLst/>
          </a:prstGeom>
          <a:noFill/>
          <a:ln w="9525">
            <a:noFill/>
            <a:miter lim="800000"/>
            <a:headEnd/>
            <a:tailEnd/>
          </a:ln>
        </p:spPr>
      </p:pic>
      <p:sp>
        <p:nvSpPr>
          <p:cNvPr id="19470" name="TextBox 18"/>
          <p:cNvSpPr txBox="1">
            <a:spLocks noChangeArrowheads="1"/>
          </p:cNvSpPr>
          <p:nvPr/>
        </p:nvSpPr>
        <p:spPr bwMode="auto">
          <a:xfrm>
            <a:off x="4067175" y="6165850"/>
            <a:ext cx="1800225" cy="368300"/>
          </a:xfrm>
          <a:prstGeom prst="rect">
            <a:avLst/>
          </a:prstGeom>
          <a:noFill/>
          <a:ln w="9525">
            <a:noFill/>
            <a:miter lim="800000"/>
            <a:headEnd/>
            <a:tailEnd/>
          </a:ln>
        </p:spPr>
        <p:txBody>
          <a:bodyPr wrap="none">
            <a:spAutoFit/>
          </a:bodyPr>
          <a:lstStyle/>
          <a:p>
            <a:r>
              <a:rPr lang="zh-CN" altLang="en-US" sz="1800"/>
              <a:t>同时观看与浏览</a:t>
            </a:r>
          </a:p>
        </p:txBody>
      </p:sp>
      <p:pic>
        <p:nvPicPr>
          <p:cNvPr id="19471" name="图片 20" descr="浏览图片.png"/>
          <p:cNvPicPr>
            <a:picLocks noChangeAspect="1"/>
          </p:cNvPicPr>
          <p:nvPr/>
        </p:nvPicPr>
        <p:blipFill>
          <a:blip r:embed="rId9"/>
          <a:srcRect/>
          <a:stretch>
            <a:fillRect/>
          </a:stretch>
        </p:blipFill>
        <p:spPr bwMode="auto">
          <a:xfrm>
            <a:off x="6875463" y="4437063"/>
            <a:ext cx="1836737" cy="1622425"/>
          </a:xfrm>
          <a:prstGeom prst="rect">
            <a:avLst/>
          </a:prstGeom>
          <a:noFill/>
          <a:ln w="9525">
            <a:noFill/>
            <a:miter lim="800000"/>
            <a:headEnd/>
            <a:tailEnd/>
          </a:ln>
        </p:spPr>
      </p:pic>
      <p:sp>
        <p:nvSpPr>
          <p:cNvPr id="19472" name="TextBox 21"/>
          <p:cNvSpPr txBox="1">
            <a:spLocks noChangeArrowheads="1"/>
          </p:cNvSpPr>
          <p:nvPr/>
        </p:nvSpPr>
        <p:spPr bwMode="auto">
          <a:xfrm>
            <a:off x="6948488" y="6165850"/>
            <a:ext cx="1800225" cy="368300"/>
          </a:xfrm>
          <a:prstGeom prst="rect">
            <a:avLst/>
          </a:prstGeom>
          <a:noFill/>
          <a:ln w="9525">
            <a:noFill/>
            <a:miter lim="800000"/>
            <a:headEnd/>
            <a:tailEnd/>
          </a:ln>
        </p:spPr>
        <p:txBody>
          <a:bodyPr wrap="none">
            <a:spAutoFit/>
          </a:bodyPr>
          <a:lstStyle/>
          <a:p>
            <a:r>
              <a:rPr lang="zh-CN" altLang="en-US" sz="1800"/>
              <a:t>图片浏览与共享</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defRPr/>
            </a:pPr>
            <a:r>
              <a:rPr lang="en-US" altLang="zh-CN" smtClean="0"/>
              <a:t>Google TV</a:t>
            </a:r>
            <a:r>
              <a:rPr smtClean="0"/>
              <a:t>的主界面</a:t>
            </a:r>
            <a:endParaRPr/>
          </a:p>
        </p:txBody>
      </p:sp>
      <p:pic>
        <p:nvPicPr>
          <p:cNvPr id="20483" name="图片 2" descr="主界面.png">
            <a:hlinkClick r:id="rId2" action="ppaction://hlinksldjump"/>
          </p:cNvPr>
          <p:cNvPicPr>
            <a:picLocks noChangeAspect="1"/>
          </p:cNvPicPr>
          <p:nvPr/>
        </p:nvPicPr>
        <p:blipFill>
          <a:blip r:embed="rId3"/>
          <a:srcRect/>
          <a:stretch>
            <a:fillRect/>
          </a:stretch>
        </p:blipFill>
        <p:spPr bwMode="auto">
          <a:xfrm>
            <a:off x="323850" y="1341438"/>
            <a:ext cx="8675688" cy="42481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pPr>
              <a:defRPr/>
            </a:pPr>
            <a:r>
              <a:rPr lang="en-US" altLang="zh-CN" dirty="0" smtClean="0"/>
              <a:t> Apple TV vs. Google TV</a:t>
            </a:r>
            <a:endParaRPr dirty="0"/>
          </a:p>
        </p:txBody>
      </p:sp>
      <p:sp>
        <p:nvSpPr>
          <p:cNvPr id="21507" name="TextBox 2"/>
          <p:cNvSpPr txBox="1">
            <a:spLocks noChangeArrowheads="1"/>
          </p:cNvSpPr>
          <p:nvPr/>
        </p:nvSpPr>
        <p:spPr bwMode="auto">
          <a:xfrm>
            <a:off x="250825" y="854075"/>
            <a:ext cx="4608513" cy="2788456"/>
          </a:xfrm>
          <a:prstGeom prst="rect">
            <a:avLst/>
          </a:prstGeom>
          <a:noFill/>
          <a:ln w="9525">
            <a:noFill/>
            <a:miter lim="800000"/>
            <a:headEnd/>
            <a:tailEnd/>
          </a:ln>
        </p:spPr>
        <p:txBody>
          <a:bodyPr>
            <a:spAutoFit/>
          </a:bodyPr>
          <a:lstStyle/>
          <a:p>
            <a:pPr>
              <a:lnSpc>
                <a:spcPct val="120000"/>
              </a:lnSpc>
              <a:buFont typeface="Arial" pitchFamily="34" charset="0"/>
              <a:buChar char="•"/>
            </a:pPr>
            <a:r>
              <a:rPr lang="zh-CN" altLang="en-US" sz="1800" b="1" dirty="0"/>
              <a:t>主体思想</a:t>
            </a:r>
            <a:r>
              <a:rPr lang="en-US" altLang="zh-CN" sz="1800" b="1" dirty="0"/>
              <a:t>  </a:t>
            </a:r>
          </a:p>
          <a:p>
            <a:pPr lvl="1">
              <a:lnSpc>
                <a:spcPct val="120000"/>
              </a:lnSpc>
              <a:buFont typeface="Arial" pitchFamily="34" charset="0"/>
              <a:buChar char="•"/>
            </a:pPr>
            <a:r>
              <a:rPr lang="zh-CN" altLang="en-US" sz="1800" dirty="0"/>
              <a:t>苹果：</a:t>
            </a:r>
            <a:r>
              <a:rPr lang="en-US" altLang="zh-CN" sz="1800" dirty="0"/>
              <a:t> </a:t>
            </a:r>
            <a:r>
              <a:rPr lang="zh-CN" altLang="zh-CN" sz="1800" dirty="0"/>
              <a:t>一直牢牢掌控着硬件和软件的基础平台，绝不允许其他品牌效仿生产</a:t>
            </a:r>
            <a:endParaRPr lang="en-US" altLang="zh-CN" sz="1800" dirty="0"/>
          </a:p>
          <a:p>
            <a:pPr marL="457200" lvl="2">
              <a:lnSpc>
                <a:spcPct val="120000"/>
              </a:lnSpc>
              <a:buFont typeface="Arial" pitchFamily="34" charset="0"/>
              <a:buChar char="•"/>
            </a:pPr>
            <a:r>
              <a:rPr lang="en-US" altLang="zh-CN" sz="1800" dirty="0"/>
              <a:t>  </a:t>
            </a:r>
            <a:r>
              <a:rPr lang="zh-CN" altLang="en-US" sz="1800" dirty="0"/>
              <a:t>谷歌：</a:t>
            </a:r>
            <a:r>
              <a:rPr lang="zh-CN" altLang="zh-CN" sz="1800" dirty="0"/>
              <a:t>不太重视硬件本身的品牌价值，而仅把着力点放在软件操作系统上</a:t>
            </a:r>
            <a:endParaRPr lang="en-US" altLang="zh-CN" sz="1800" dirty="0"/>
          </a:p>
          <a:p>
            <a:pPr>
              <a:lnSpc>
                <a:spcPct val="120000"/>
              </a:lnSpc>
              <a:buFont typeface="Arial" pitchFamily="34" charset="0"/>
              <a:buChar char="•"/>
            </a:pPr>
            <a:r>
              <a:rPr lang="zh-CN" altLang="en-US" sz="1800" b="1" dirty="0"/>
              <a:t>  硬体开发</a:t>
            </a:r>
            <a:endParaRPr lang="en-US" altLang="zh-CN" sz="1800" b="1" dirty="0"/>
          </a:p>
          <a:p>
            <a:pPr lvl="1">
              <a:lnSpc>
                <a:spcPct val="120000"/>
              </a:lnSpc>
              <a:buFont typeface="Arial" pitchFamily="34" charset="0"/>
              <a:buChar char="•"/>
            </a:pPr>
            <a:r>
              <a:rPr lang="en-US" altLang="zh-CN" sz="1800" dirty="0"/>
              <a:t>Apple TV</a:t>
            </a:r>
            <a:r>
              <a:rPr lang="zh-CN" altLang="en-US" sz="1800" dirty="0"/>
              <a:t>：机顶盒式外接装置（</a:t>
            </a:r>
            <a:r>
              <a:rPr lang="en-US" altLang="zh-CN" sz="1800" dirty="0"/>
              <a:t>apple</a:t>
            </a:r>
            <a:r>
              <a:rPr lang="zh-CN" altLang="en-US" sz="1800" dirty="0"/>
              <a:t>独立开发）</a:t>
            </a:r>
            <a:r>
              <a:rPr lang="en-US" altLang="zh-CN" sz="1800" dirty="0"/>
              <a:t>+</a:t>
            </a:r>
            <a:r>
              <a:rPr lang="zh-CN" altLang="en-US" sz="1800" dirty="0"/>
              <a:t>用户原本的电视</a:t>
            </a:r>
            <a:endParaRPr lang="en-US" altLang="zh-CN" sz="1800" dirty="0"/>
          </a:p>
        </p:txBody>
      </p:sp>
      <p:pic>
        <p:nvPicPr>
          <p:cNvPr id="21508" name="图片 4" descr="apple_google.jpg"/>
          <p:cNvPicPr>
            <a:picLocks noChangeAspect="1"/>
          </p:cNvPicPr>
          <p:nvPr/>
        </p:nvPicPr>
        <p:blipFill>
          <a:blip r:embed="rId2"/>
          <a:srcRect/>
          <a:stretch>
            <a:fillRect/>
          </a:stretch>
        </p:blipFill>
        <p:spPr bwMode="auto">
          <a:xfrm>
            <a:off x="5229253" y="857232"/>
            <a:ext cx="3343275" cy="2579688"/>
          </a:xfrm>
          <a:prstGeom prst="rect">
            <a:avLst/>
          </a:prstGeom>
          <a:noFill/>
          <a:ln w="9525">
            <a:noFill/>
            <a:miter lim="800000"/>
            <a:headEnd/>
            <a:tailEnd/>
          </a:ln>
        </p:spPr>
      </p:pic>
      <p:sp>
        <p:nvSpPr>
          <p:cNvPr id="21509" name="TextBox 5"/>
          <p:cNvSpPr txBox="1">
            <a:spLocks noChangeArrowheads="1"/>
          </p:cNvSpPr>
          <p:nvPr/>
        </p:nvSpPr>
        <p:spPr bwMode="auto">
          <a:xfrm>
            <a:off x="179388" y="3500438"/>
            <a:ext cx="8424862" cy="3416320"/>
          </a:xfrm>
          <a:prstGeom prst="rect">
            <a:avLst/>
          </a:prstGeom>
          <a:noFill/>
          <a:ln w="9525">
            <a:noFill/>
            <a:miter lim="800000"/>
            <a:headEnd/>
            <a:tailEnd/>
          </a:ln>
        </p:spPr>
        <p:txBody>
          <a:bodyPr>
            <a:spAutoFit/>
          </a:bodyPr>
          <a:lstStyle/>
          <a:p>
            <a:pPr lvl="1">
              <a:lnSpc>
                <a:spcPct val="120000"/>
              </a:lnSpc>
              <a:buFont typeface="Arial" pitchFamily="34" charset="0"/>
              <a:buChar char="•"/>
            </a:pPr>
            <a:r>
              <a:rPr lang="en-US" altLang="zh-CN" sz="1800" dirty="0"/>
              <a:t>Google TV</a:t>
            </a:r>
            <a:r>
              <a:rPr lang="zh-CN" altLang="en-US" sz="1800" dirty="0"/>
              <a:t>：由</a:t>
            </a:r>
            <a:r>
              <a:rPr lang="en-US" altLang="zh-CN" sz="1800" dirty="0"/>
              <a:t>Google</a:t>
            </a:r>
            <a:r>
              <a:rPr lang="zh-CN" altLang="en-US" sz="1800" dirty="0"/>
              <a:t>主导、并与其他六家厂商共同合作分工，实体产品可以是</a:t>
            </a:r>
            <a:r>
              <a:rPr lang="en-US" altLang="zh-CN" sz="1800" dirty="0"/>
              <a:t>Google TV</a:t>
            </a:r>
            <a:r>
              <a:rPr lang="zh-CN" altLang="en-US" sz="1800" dirty="0"/>
              <a:t>电视机</a:t>
            </a:r>
            <a:r>
              <a:rPr lang="en-US" altLang="zh-CN" sz="1800" dirty="0"/>
              <a:t>/</a:t>
            </a:r>
            <a:r>
              <a:rPr lang="zh-CN" altLang="en-US" sz="1800" dirty="0"/>
              <a:t>蓝光播放机（</a:t>
            </a:r>
            <a:r>
              <a:rPr lang="en-US" altLang="zh-CN" sz="1800" dirty="0"/>
              <a:t> Sony</a:t>
            </a:r>
            <a:r>
              <a:rPr lang="zh-CN" altLang="en-US" sz="1800" dirty="0"/>
              <a:t>）或机顶盒（</a:t>
            </a:r>
            <a:r>
              <a:rPr lang="en-US" altLang="zh-CN" sz="1800" dirty="0"/>
              <a:t> Logitech</a:t>
            </a:r>
            <a:r>
              <a:rPr lang="zh-CN" altLang="en-US" sz="1800" dirty="0"/>
              <a:t>）</a:t>
            </a:r>
            <a:endParaRPr lang="en-US" altLang="zh-CN" sz="1800" dirty="0"/>
          </a:p>
          <a:p>
            <a:pPr>
              <a:lnSpc>
                <a:spcPct val="120000"/>
              </a:lnSpc>
              <a:buFont typeface="Arial" pitchFamily="34" charset="0"/>
              <a:buChar char="•"/>
            </a:pPr>
            <a:r>
              <a:rPr lang="zh-CN" altLang="en-US" sz="1800" b="1" dirty="0"/>
              <a:t>  应用</a:t>
            </a:r>
            <a:endParaRPr lang="en-US" altLang="zh-CN" sz="1800" b="1" dirty="0"/>
          </a:p>
          <a:p>
            <a:pPr lvl="1">
              <a:lnSpc>
                <a:spcPct val="120000"/>
              </a:lnSpc>
              <a:buFont typeface="Arial" pitchFamily="34" charset="0"/>
              <a:buChar char="•"/>
            </a:pPr>
            <a:r>
              <a:rPr lang="en-US" altLang="zh-CN" sz="1800" dirty="0"/>
              <a:t>Apple TV</a:t>
            </a:r>
            <a:r>
              <a:rPr lang="zh-CN" altLang="en-US" sz="1800" dirty="0"/>
              <a:t>：主打的是纯网络化电视，也就是通过网络的串流来播放电视节目与影片等内容，能连网观看像是</a:t>
            </a:r>
            <a:r>
              <a:rPr lang="en-US" altLang="zh-CN" sz="1800" dirty="0"/>
              <a:t>ABC</a:t>
            </a:r>
            <a:r>
              <a:rPr lang="zh-CN" altLang="en-US" sz="1800" dirty="0"/>
              <a:t>和</a:t>
            </a:r>
            <a:r>
              <a:rPr lang="en-US" altLang="zh-CN" sz="1800" dirty="0"/>
              <a:t>Fox</a:t>
            </a:r>
            <a:r>
              <a:rPr lang="zh-CN" altLang="en-US" sz="1800" dirty="0"/>
              <a:t>的频道内容，可以使用</a:t>
            </a:r>
            <a:r>
              <a:rPr lang="en-US" altLang="zh-CN" sz="1800" dirty="0"/>
              <a:t>Apple TV</a:t>
            </a:r>
            <a:r>
              <a:rPr lang="zh-CN" altLang="en-US" sz="1800" dirty="0"/>
              <a:t>与</a:t>
            </a:r>
            <a:r>
              <a:rPr lang="en-US" altLang="zh-CN" sz="1800" dirty="0" err="1"/>
              <a:t>NefFlix</a:t>
            </a:r>
            <a:r>
              <a:rPr lang="zh-CN" altLang="en-US" sz="1800" dirty="0"/>
              <a:t>合作的线上租片服务</a:t>
            </a:r>
            <a:endParaRPr lang="en-US" altLang="zh-CN" sz="1800" dirty="0"/>
          </a:p>
          <a:p>
            <a:pPr lvl="1">
              <a:lnSpc>
                <a:spcPct val="120000"/>
              </a:lnSpc>
              <a:buFont typeface="Arial" pitchFamily="34" charset="0"/>
              <a:buChar char="•"/>
            </a:pPr>
            <a:r>
              <a:rPr lang="en-US" altLang="zh-CN" sz="1800" dirty="0"/>
              <a:t>Google TV</a:t>
            </a:r>
            <a:r>
              <a:rPr lang="zh-CN" altLang="en-US" sz="1800" dirty="0"/>
              <a:t>：将</a:t>
            </a:r>
            <a:r>
              <a:rPr lang="en-US" altLang="zh-CN" sz="1800" dirty="0"/>
              <a:t>Netflix</a:t>
            </a:r>
            <a:r>
              <a:rPr lang="zh-CN" altLang="en-US" sz="1800" dirty="0"/>
              <a:t>、</a:t>
            </a:r>
            <a:r>
              <a:rPr lang="en-US" altLang="zh-CN" sz="1800" dirty="0" err="1"/>
              <a:t>Youtube</a:t>
            </a:r>
            <a:r>
              <a:rPr lang="zh-CN" altLang="en-US" sz="1800" dirty="0"/>
              <a:t>、</a:t>
            </a:r>
            <a:r>
              <a:rPr lang="en-US" altLang="zh-CN" sz="1800" dirty="0"/>
              <a:t>Napster</a:t>
            </a:r>
            <a:r>
              <a:rPr lang="zh-CN" altLang="en-US" sz="1800" dirty="0"/>
              <a:t>、</a:t>
            </a:r>
            <a:r>
              <a:rPr lang="en-US" altLang="zh-CN" sz="1800" dirty="0"/>
              <a:t>VEVO</a:t>
            </a:r>
            <a:r>
              <a:rPr lang="zh-CN" altLang="en-US" sz="1800" dirty="0"/>
              <a:t>等所有内容供应商的频道加在界面上外，也能与更多装置像是鼠标、键盘、或是</a:t>
            </a:r>
            <a:r>
              <a:rPr lang="en-US" altLang="zh-CN" sz="1800" dirty="0"/>
              <a:t>Android</a:t>
            </a:r>
            <a:r>
              <a:rPr lang="zh-CN" altLang="en-US" sz="1800" dirty="0"/>
              <a:t>系统的智能型手机互连使用，使用者可以轻松将手机中的影片上传到</a:t>
            </a:r>
            <a:r>
              <a:rPr lang="en-US" altLang="zh-CN" sz="1800" dirty="0"/>
              <a:t>Google TV</a:t>
            </a:r>
            <a:r>
              <a:rPr lang="zh-CN" altLang="en-US" sz="1800" dirty="0"/>
              <a:t>上观看</a:t>
            </a:r>
          </a:p>
        </p:txBody>
      </p:sp>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14290"/>
            <a:ext cx="7086600" cy="563563"/>
          </a:xfrm>
        </p:spPr>
        <p:txBody>
          <a:bodyPr/>
          <a:lstStyle/>
          <a:p>
            <a:pPr>
              <a:defRPr/>
            </a:pPr>
            <a:r>
              <a:rPr dirty="0" smtClean="0"/>
              <a:t>我国互联网电视展望</a:t>
            </a:r>
            <a:endParaRPr dirty="0"/>
          </a:p>
        </p:txBody>
      </p:sp>
      <p:sp>
        <p:nvSpPr>
          <p:cNvPr id="4" name="TextBox 3"/>
          <p:cNvSpPr txBox="1">
            <a:spLocks noChangeArrowheads="1"/>
          </p:cNvSpPr>
          <p:nvPr/>
        </p:nvSpPr>
        <p:spPr bwMode="auto">
          <a:xfrm>
            <a:off x="468313" y="836613"/>
            <a:ext cx="8351837" cy="5909310"/>
          </a:xfrm>
          <a:prstGeom prst="rect">
            <a:avLst/>
          </a:prstGeom>
          <a:noFill/>
          <a:ln w="9525">
            <a:noFill/>
            <a:miter lim="800000"/>
            <a:headEnd/>
            <a:tailEnd/>
          </a:ln>
        </p:spPr>
        <p:txBody>
          <a:bodyPr>
            <a:spAutoFit/>
          </a:bodyPr>
          <a:lstStyle/>
          <a:p>
            <a:pPr marL="0" lvl="1">
              <a:lnSpc>
                <a:spcPct val="150000"/>
              </a:lnSpc>
              <a:buFont typeface="Arial" pitchFamily="34" charset="0"/>
              <a:buChar char="•"/>
              <a:defRPr/>
            </a:pPr>
            <a:r>
              <a:rPr lang="en-US" altLang="zh-CN" sz="1800" b="1" dirty="0"/>
              <a:t>  </a:t>
            </a:r>
            <a:r>
              <a:rPr lang="zh-CN" altLang="en-US" sz="1800" b="1" dirty="0"/>
              <a:t>用户：视频服务收费价格很低，盗版依然猖獗，付费习惯养成更加困难</a:t>
            </a:r>
            <a:endParaRPr lang="en-US" altLang="zh-CN" sz="1800" b="1" dirty="0"/>
          </a:p>
          <a:p>
            <a:pPr>
              <a:lnSpc>
                <a:spcPct val="150000"/>
              </a:lnSpc>
              <a:buFont typeface="Arial" pitchFamily="34" charset="0"/>
              <a:buChar char="•"/>
              <a:defRPr/>
            </a:pPr>
            <a:r>
              <a:rPr lang="zh-CN" altLang="en-US" sz="1800" b="1" dirty="0"/>
              <a:t>  监管部门：</a:t>
            </a:r>
            <a:r>
              <a:rPr lang="en-US" altLang="zh-CN" sz="1800" b="1" dirty="0"/>
              <a:t>2010.4 </a:t>
            </a:r>
            <a:r>
              <a:rPr lang="zh-CN" altLang="en-US" sz="1800" b="1" dirty="0"/>
              <a:t>广电总局发布</a:t>
            </a:r>
            <a:r>
              <a:rPr lang="en-US" altLang="zh-CN" sz="1800" b="1" dirty="0"/>
              <a:t>《</a:t>
            </a:r>
            <a:r>
              <a:rPr lang="zh-CN" altLang="en-US" sz="1800" b="1" dirty="0"/>
              <a:t>互联网电视内容服务管理规范</a:t>
            </a:r>
            <a:r>
              <a:rPr lang="en-US" altLang="zh-CN" sz="1800" b="1" dirty="0"/>
              <a:t>》</a:t>
            </a:r>
            <a:r>
              <a:rPr lang="zh-CN" altLang="en-US" sz="1800" b="1" dirty="0"/>
              <a:t>和</a:t>
            </a:r>
            <a:r>
              <a:rPr lang="en-US" altLang="zh-CN" sz="1800" b="1" dirty="0"/>
              <a:t>《</a:t>
            </a:r>
            <a:r>
              <a:rPr lang="zh-CN" altLang="en-US" sz="1800" b="1" dirty="0"/>
              <a:t>互联网电视集成业务管理规范</a:t>
            </a:r>
            <a:r>
              <a:rPr lang="en-US" altLang="zh-CN" sz="1800" b="1" dirty="0"/>
              <a:t>》</a:t>
            </a:r>
            <a:r>
              <a:rPr lang="zh-CN" altLang="en-US" sz="1800" b="1" dirty="0"/>
              <a:t>，广电总局将对互联网电视采取“集成服务</a:t>
            </a:r>
            <a:r>
              <a:rPr lang="en-US" altLang="zh-CN" sz="1800" b="1" dirty="0"/>
              <a:t>+</a:t>
            </a:r>
            <a:r>
              <a:rPr lang="zh-CN" altLang="en-US" sz="1800" b="1" dirty="0"/>
              <a:t>内容服务”的双牌照管理制度，</a:t>
            </a:r>
            <a:r>
              <a:rPr lang="en-US" altLang="zh-CN" sz="1800" b="1" dirty="0"/>
              <a:t>7</a:t>
            </a:r>
            <a:r>
              <a:rPr lang="zh-CN" altLang="en-US" sz="1800" b="1" dirty="0"/>
              <a:t>家已获取牌照</a:t>
            </a:r>
            <a:endParaRPr lang="en-US" altLang="zh-CN" sz="1800" b="1" dirty="0"/>
          </a:p>
          <a:p>
            <a:pPr lvl="1">
              <a:lnSpc>
                <a:spcPct val="150000"/>
              </a:lnSpc>
              <a:buFont typeface="Arial" pitchFamily="34" charset="0"/>
              <a:buChar char="•"/>
              <a:defRPr/>
            </a:pPr>
            <a:r>
              <a:rPr lang="zh-CN" altLang="en-US" sz="1800" dirty="0">
                <a:latin typeface="Arial"/>
              </a:rPr>
              <a:t>“</a:t>
            </a:r>
            <a:r>
              <a:rPr lang="zh-CN" altLang="en-US" sz="1800" dirty="0"/>
              <a:t>每台电视机中只能植入一个互联网电视机客户端， 一个互联网电视机客户端中只能嵌入（包括技术支持）一个互联网电视集成平台的地址。</a:t>
            </a:r>
            <a:r>
              <a:rPr lang="zh-CN" altLang="en-US" sz="1800" dirty="0">
                <a:latin typeface="Arial"/>
              </a:rPr>
              <a:t>”</a:t>
            </a:r>
            <a:endParaRPr lang="en-US" altLang="zh-CN" sz="1800" dirty="0">
              <a:latin typeface="Arial"/>
            </a:endParaRPr>
          </a:p>
          <a:p>
            <a:pPr lvl="1">
              <a:lnSpc>
                <a:spcPct val="150000"/>
              </a:lnSpc>
              <a:buFont typeface="Arial" pitchFamily="34" charset="0"/>
              <a:buChar char="•"/>
              <a:defRPr/>
            </a:pPr>
            <a:r>
              <a:rPr lang="zh-CN" altLang="en-US" sz="1800" dirty="0">
                <a:latin typeface="Arial"/>
              </a:rPr>
              <a:t>“</a:t>
            </a:r>
            <a:r>
              <a:rPr lang="zh-CN" altLang="en-US" sz="1800" dirty="0"/>
              <a:t>对于同一品牌同一型号的电视机，持有</a:t>
            </a:r>
            <a:r>
              <a:rPr lang="zh-CN" altLang="en-US" sz="1800" dirty="0">
                <a:latin typeface="Arial"/>
              </a:rPr>
              <a:t>“</a:t>
            </a:r>
            <a:r>
              <a:rPr lang="zh-CN" altLang="en-US" sz="1800" dirty="0"/>
              <a:t>互联网电视集成业务</a:t>
            </a:r>
            <a:r>
              <a:rPr lang="zh-CN" altLang="en-US" sz="1800" dirty="0">
                <a:latin typeface="Arial"/>
              </a:rPr>
              <a:t>”</a:t>
            </a:r>
            <a:r>
              <a:rPr lang="zh-CN" altLang="en-US" sz="1800" dirty="0"/>
              <a:t> 牌照的机构与电视机厂家签订的委托植入协议应当是排他的，不得再植入其他平台的客户端。</a:t>
            </a:r>
            <a:r>
              <a:rPr lang="zh-CN" altLang="en-US" sz="1800" dirty="0">
                <a:latin typeface="Arial"/>
              </a:rPr>
              <a:t>”</a:t>
            </a:r>
            <a:endParaRPr lang="en-US" altLang="zh-CN" sz="1800" dirty="0">
              <a:latin typeface="Arial"/>
            </a:endParaRPr>
          </a:p>
          <a:p>
            <a:pPr lvl="1">
              <a:lnSpc>
                <a:spcPct val="150000"/>
              </a:lnSpc>
              <a:buFont typeface="Arial" pitchFamily="34" charset="0"/>
              <a:buChar char="•"/>
              <a:defRPr/>
            </a:pPr>
            <a:r>
              <a:rPr lang="zh-CN" altLang="en-US" sz="1800" dirty="0">
                <a:latin typeface="Arial"/>
              </a:rPr>
              <a:t>“</a:t>
            </a:r>
            <a:r>
              <a:rPr lang="zh-CN" altLang="en-US" sz="1800" dirty="0"/>
              <a:t>节目服务平台只能与持有 </a:t>
            </a:r>
            <a:r>
              <a:rPr lang="zh-CN" altLang="en-US" sz="1800" dirty="0">
                <a:latin typeface="Arial"/>
              </a:rPr>
              <a:t>“</a:t>
            </a:r>
            <a:r>
              <a:rPr lang="zh-CN" altLang="en-US" sz="1800" dirty="0"/>
              <a:t>互联网电视集成业务</a:t>
            </a:r>
            <a:r>
              <a:rPr lang="zh-CN" altLang="en-US" sz="1800" dirty="0">
                <a:latin typeface="Arial"/>
              </a:rPr>
              <a:t>”</a:t>
            </a:r>
            <a:r>
              <a:rPr lang="zh-CN" altLang="en-US" sz="1800" dirty="0"/>
              <a:t>牌照机构所建设的互联网电视集成平台相连接，不能与未经广电总局批准的互联网电视集成平台相连接，不能采取开放式链接。</a:t>
            </a:r>
            <a:r>
              <a:rPr lang="zh-CN" altLang="en-US" sz="1800" dirty="0">
                <a:latin typeface="Arial"/>
              </a:rPr>
              <a:t>”</a:t>
            </a:r>
            <a:endParaRPr lang="en-US" altLang="zh-CN" sz="1800" dirty="0"/>
          </a:p>
          <a:p>
            <a:pPr>
              <a:lnSpc>
                <a:spcPct val="150000"/>
              </a:lnSpc>
              <a:buFont typeface="Arial" pitchFamily="34" charset="0"/>
              <a:buChar char="•"/>
              <a:defRPr/>
            </a:pPr>
            <a:r>
              <a:rPr lang="zh-CN" altLang="en-US" sz="1800" b="1" dirty="0"/>
              <a:t> </a:t>
            </a:r>
            <a:r>
              <a:rPr lang="en-US" altLang="zh-CN" sz="1800" b="1" dirty="0"/>
              <a:t>Apple TV &amp; Google TV </a:t>
            </a:r>
            <a:r>
              <a:rPr lang="zh-CN" altLang="en-US" sz="1800" b="1" dirty="0"/>
              <a:t>对国内的互联网电视暂无实质性冲击，机遇与挑战</a:t>
            </a:r>
            <a:r>
              <a:rPr lang="zh-CN" altLang="en-US" sz="1800" b="1" dirty="0" smtClean="0"/>
              <a:t>并存</a:t>
            </a:r>
            <a:endParaRPr lang="zh-CN" altLang="en-US" sz="1800" b="1"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临界闪烁频率</a:t>
            </a:r>
            <a:endParaRPr lang="zh-CN" altLang="en-US" dirty="0"/>
          </a:p>
        </p:txBody>
      </p:sp>
      <p:sp>
        <p:nvSpPr>
          <p:cNvPr id="3" name="内容占位符 2"/>
          <p:cNvSpPr>
            <a:spLocks noGrp="1"/>
          </p:cNvSpPr>
          <p:nvPr>
            <p:ph idx="1"/>
          </p:nvPr>
        </p:nvSpPr>
        <p:spPr>
          <a:xfrm>
            <a:off x="611560" y="1124744"/>
            <a:ext cx="8075240" cy="5184576"/>
          </a:xfrm>
        </p:spPr>
        <p:txBody>
          <a:bodyPr/>
          <a:lstStyle/>
          <a:p>
            <a:r>
              <a:rPr lang="zh-CN" altLang="en-US" dirty="0" smtClean="0"/>
              <a:t>临界闪烁频率</a:t>
            </a:r>
            <a:endParaRPr lang="en-US" altLang="zh-CN" dirty="0" smtClean="0"/>
          </a:p>
          <a:p>
            <a:pPr lvl="1"/>
            <a:r>
              <a:rPr lang="zh-CN" altLang="en-US" dirty="0" smtClean="0"/>
              <a:t>让观察者按时间重复的亮度脉冲，如果闪烁频率比较低，人眼就有一亮一暗的感觉。如果闪烁频率足够高，人眼看到的则是一个恒定的亮点。闪烁感刚好消失的重复频率叫做临界闪烁频率</a:t>
            </a:r>
            <a:endParaRPr lang="en-US" altLang="zh-CN" dirty="0" smtClean="0"/>
          </a:p>
          <a:p>
            <a:r>
              <a:rPr lang="zh-CN" altLang="en-US" dirty="0" smtClean="0"/>
              <a:t>影响因素</a:t>
            </a:r>
            <a:endParaRPr lang="en-US" altLang="zh-CN" dirty="0" smtClean="0"/>
          </a:p>
          <a:p>
            <a:pPr lvl="1"/>
            <a:r>
              <a:rPr lang="zh-CN" altLang="en-US" dirty="0" smtClean="0">
                <a:latin typeface="+mn-lt"/>
                <a:ea typeface="+mn-ea"/>
                <a:cs typeface="+mn-cs"/>
              </a:rPr>
              <a:t>主要因素：光脉冲亮度</a:t>
            </a:r>
            <a:r>
              <a:rPr lang="en-US" altLang="zh-CN" dirty="0" smtClean="0">
                <a:latin typeface="+mn-lt"/>
                <a:ea typeface="+mn-ea"/>
                <a:cs typeface="+mn-cs"/>
              </a:rPr>
              <a:t>B</a:t>
            </a:r>
            <a:r>
              <a:rPr lang="zh-CN" altLang="en-US" dirty="0" smtClean="0">
                <a:latin typeface="+mn-lt"/>
                <a:ea typeface="+mn-ea"/>
                <a:cs typeface="+mn-cs"/>
              </a:rPr>
              <a:t>，一般为</a:t>
            </a:r>
            <a:r>
              <a:rPr lang="en-US" altLang="zh-CN" dirty="0" smtClean="0">
                <a:latin typeface="+mn-lt"/>
                <a:ea typeface="+mn-ea"/>
                <a:cs typeface="+mn-cs"/>
              </a:rPr>
              <a:t>100nit</a:t>
            </a:r>
            <a:r>
              <a:rPr lang="zh-CN" altLang="en-US" dirty="0" smtClean="0">
                <a:latin typeface="+mn-lt"/>
                <a:ea typeface="+mn-ea"/>
                <a:cs typeface="+mn-cs"/>
              </a:rPr>
              <a:t>左右</a:t>
            </a:r>
            <a:endParaRPr lang="en-US" altLang="zh-CN" dirty="0" smtClean="0">
              <a:latin typeface="+mn-lt"/>
              <a:ea typeface="+mn-ea"/>
              <a:cs typeface="+mn-cs"/>
            </a:endParaRPr>
          </a:p>
          <a:p>
            <a:pPr lvl="2"/>
            <a:r>
              <a:rPr lang="zh-CN" altLang="en-US" dirty="0" smtClean="0"/>
              <a:t>电视机的亮度：在电视屏幕表面的单位面积上，垂直于屏面方向所给出的发光强度</a:t>
            </a:r>
            <a:endParaRPr lang="en-US" altLang="zh-CN" dirty="0" smtClean="0">
              <a:latin typeface="+mn-lt"/>
              <a:ea typeface="+mn-ea"/>
              <a:cs typeface="+mn-cs"/>
            </a:endParaRPr>
          </a:p>
          <a:p>
            <a:pPr lvl="1"/>
            <a:r>
              <a:rPr lang="zh-CN" altLang="en-US" dirty="0" smtClean="0">
                <a:latin typeface="+mn-lt"/>
                <a:ea typeface="+mn-ea"/>
                <a:cs typeface="+mn-cs"/>
              </a:rPr>
              <a:t>其他因素：观看者到屏幕的距离、环境条件等</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40244</TotalTime>
  <Words>7905</Words>
  <Application>Microsoft Office PowerPoint</Application>
  <PresentationFormat>全屏显示(4:3)</PresentationFormat>
  <Paragraphs>845</Paragraphs>
  <Slides>85</Slides>
  <Notes>14</Notes>
  <HiddenSlides>0</HiddenSlides>
  <MMClips>0</MMClips>
  <ScaleCrop>false</ScaleCrop>
  <HeadingPairs>
    <vt:vector size="6" baseType="variant">
      <vt:variant>
        <vt:lpstr>主题</vt:lpstr>
      </vt:variant>
      <vt:variant>
        <vt:i4>1</vt:i4>
      </vt:variant>
      <vt:variant>
        <vt:lpstr>嵌入 OLE 服务器</vt:lpstr>
      </vt:variant>
      <vt:variant>
        <vt:i4>8</vt:i4>
      </vt:variant>
      <vt:variant>
        <vt:lpstr>幻灯片标题</vt:lpstr>
      </vt:variant>
      <vt:variant>
        <vt:i4>85</vt:i4>
      </vt:variant>
    </vt:vector>
  </HeadingPairs>
  <TitlesOfParts>
    <vt:vector size="94" baseType="lpstr">
      <vt:lpstr>234TGp_report_light_v2</vt:lpstr>
      <vt:lpstr>Image</vt:lpstr>
      <vt:lpstr>VISIO</vt:lpstr>
      <vt:lpstr>Equation</vt:lpstr>
      <vt:lpstr>公式</vt:lpstr>
      <vt:lpstr>图片</vt:lpstr>
      <vt:lpstr>Microsoft Word Picture</vt:lpstr>
      <vt:lpstr>Picture</vt:lpstr>
      <vt:lpstr>Visio</vt:lpstr>
      <vt:lpstr>电视的基本原理  </vt:lpstr>
      <vt:lpstr>电视像素的顺序传送</vt:lpstr>
      <vt:lpstr>电视的广播过程</vt:lpstr>
      <vt:lpstr>行扫描示意图</vt:lpstr>
      <vt:lpstr>场扫描示意图</vt:lpstr>
      <vt:lpstr>逐行扫描示意图</vt:lpstr>
      <vt:lpstr>帧频与扫描方式的确定</vt:lpstr>
      <vt:lpstr>视觉的时间域特性</vt:lpstr>
      <vt:lpstr>临界闪烁频率</vt:lpstr>
      <vt:lpstr>临界闪烁频率的近似公式</vt:lpstr>
      <vt:lpstr>隔行扫描</vt:lpstr>
      <vt:lpstr>隔行扫描重现图像示意图</vt:lpstr>
      <vt:lpstr>隔行扫描示意图</vt:lpstr>
      <vt:lpstr>隔行扫描的总行数限制</vt:lpstr>
      <vt:lpstr>我国广播电视扫描参数（PAL制）倒相正交平衡调幅制</vt:lpstr>
      <vt:lpstr>电视的对比度</vt:lpstr>
      <vt:lpstr>图像尺寸与几何相似性</vt:lpstr>
      <vt:lpstr>电视图像的非线性失真</vt:lpstr>
      <vt:lpstr>电视图像的几何失真</vt:lpstr>
      <vt:lpstr>电视的频带宽度</vt:lpstr>
      <vt:lpstr>电视的清晰度</vt:lpstr>
      <vt:lpstr>人眼分辨图像细节能力的示意图</vt:lpstr>
      <vt:lpstr>兼容制彩色电视制式简介</vt:lpstr>
      <vt:lpstr>各种制式在世界的分布情况</vt:lpstr>
      <vt:lpstr>NTSC制的IQ色差信号</vt:lpstr>
      <vt:lpstr>Q、I轴与U、V轴的关系</vt:lpstr>
      <vt:lpstr>NTSC</vt:lpstr>
      <vt:lpstr>SECAM的主要参数</vt:lpstr>
      <vt:lpstr>PAL的主要参数</vt:lpstr>
      <vt:lpstr>三种制式小结</vt:lpstr>
      <vt:lpstr>伴音信号</vt:lpstr>
      <vt:lpstr>彩色电视与黑白电视兼容的必要性</vt:lpstr>
      <vt:lpstr>兼容的必备条件（1）</vt:lpstr>
      <vt:lpstr>兼容的必备条件（2）</vt:lpstr>
      <vt:lpstr>色度信号的编码（1）</vt:lpstr>
      <vt:lpstr>色度信号的编码（2）</vt:lpstr>
      <vt:lpstr>编码方式的选择</vt:lpstr>
      <vt:lpstr>视频信号编码框图</vt:lpstr>
      <vt:lpstr>亮度、色差与RGB的关系</vt:lpstr>
      <vt:lpstr>恒定亮度原理</vt:lpstr>
      <vt:lpstr>彩条亮度的计算</vt:lpstr>
      <vt:lpstr>彩条图像的分解</vt:lpstr>
      <vt:lpstr>标准彩条</vt:lpstr>
      <vt:lpstr>标准彩条的表示方法</vt:lpstr>
      <vt:lpstr>四数码表示法</vt:lpstr>
      <vt:lpstr>彩色亮度、幅度及饱和度的计算</vt:lpstr>
      <vt:lpstr>标准彩条的色差</vt:lpstr>
      <vt:lpstr>100/100及100/0/75/0 不同彩条的亮度及色差值</vt:lpstr>
      <vt:lpstr>彩色条的归一化处理</vt:lpstr>
      <vt:lpstr>视频数字化的采样结构</vt:lpstr>
      <vt:lpstr>视频数字化的数字行</vt:lpstr>
      <vt:lpstr>图像子采样</vt:lpstr>
      <vt:lpstr>数字视频的采样格式</vt:lpstr>
      <vt:lpstr>Y：U：V=4：4：4</vt:lpstr>
      <vt:lpstr>Y：U：V=4：2：2</vt:lpstr>
      <vt:lpstr>Y：U：V=4：1：1</vt:lpstr>
      <vt:lpstr>Y：U：V=4：2：0</vt:lpstr>
      <vt:lpstr>亮度信号的采样频率</vt:lpstr>
      <vt:lpstr>色差信号的采样频率</vt:lpstr>
      <vt:lpstr>量化位数</vt:lpstr>
      <vt:lpstr>电平分配</vt:lpstr>
      <vt:lpstr>视频数字化的传输码率</vt:lpstr>
      <vt:lpstr>数字视频标准</vt:lpstr>
      <vt:lpstr>采样频率</vt:lpstr>
      <vt:lpstr>有效显示分辨率和数据量</vt:lpstr>
      <vt:lpstr>每个扫描行的亮度采样结构</vt:lpstr>
      <vt:lpstr>CIF、QCIF和SQCIF</vt:lpstr>
      <vt:lpstr>CIF、QCIF和SQCIF图像格式参数</vt:lpstr>
      <vt:lpstr>视频设备的分类</vt:lpstr>
      <vt:lpstr>数字电视</vt:lpstr>
      <vt:lpstr>国际上常用的数字信号显示格式</vt:lpstr>
      <vt:lpstr>数字电视标准</vt:lpstr>
      <vt:lpstr>3种数字电视技术标准对比</vt:lpstr>
      <vt:lpstr>标准使用分布</vt:lpstr>
      <vt:lpstr>数字电视广播系统原理</vt:lpstr>
      <vt:lpstr>数字电视机方框图</vt:lpstr>
      <vt:lpstr>数字电视系统的基本原理框图</vt:lpstr>
      <vt:lpstr>数字电视系统的组成</vt:lpstr>
      <vt:lpstr>数字电视的优点</vt:lpstr>
      <vt:lpstr>网络视频、互联网电视与IPTV的对比分析</vt:lpstr>
      <vt:lpstr>Google TV：开放的平台，电视的搜索门户</vt:lpstr>
      <vt:lpstr>Google TV的应用</vt:lpstr>
      <vt:lpstr>Google TV的主界面</vt:lpstr>
      <vt:lpstr> Apple TV vs. Google TV</vt:lpstr>
      <vt:lpstr>我国互联网电视展望</vt:lpstr>
    </vt:vector>
  </TitlesOfParts>
  <Company>SS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yedejian</cp:lastModifiedBy>
  <cp:revision>2653</cp:revision>
  <dcterms:created xsi:type="dcterms:W3CDTF">2007-11-04T08:07:40Z</dcterms:created>
  <dcterms:modified xsi:type="dcterms:W3CDTF">2015-12-17T02:26:55Z</dcterms:modified>
</cp:coreProperties>
</file>